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8" r:id="rId2"/>
    <p:sldId id="376" r:id="rId3"/>
    <p:sldId id="259" r:id="rId4"/>
    <p:sldId id="260" r:id="rId5"/>
    <p:sldId id="261" r:id="rId6"/>
    <p:sldId id="363" r:id="rId7"/>
    <p:sldId id="364" r:id="rId8"/>
    <p:sldId id="365" r:id="rId9"/>
    <p:sldId id="264" r:id="rId10"/>
    <p:sldId id="366" r:id="rId11"/>
    <p:sldId id="265" r:id="rId12"/>
    <p:sldId id="267" r:id="rId13"/>
    <p:sldId id="269" r:id="rId14"/>
    <p:sldId id="270" r:id="rId15"/>
    <p:sldId id="367" r:id="rId16"/>
    <p:sldId id="283" r:id="rId17"/>
    <p:sldId id="289" r:id="rId18"/>
    <p:sldId id="294" r:id="rId19"/>
    <p:sldId id="296" r:id="rId20"/>
    <p:sldId id="295" r:id="rId21"/>
    <p:sldId id="308" r:id="rId22"/>
    <p:sldId id="368" r:id="rId23"/>
    <p:sldId id="369" r:id="rId24"/>
    <p:sldId id="328" r:id="rId25"/>
    <p:sldId id="330" r:id="rId26"/>
    <p:sldId id="332" r:id="rId27"/>
    <p:sldId id="334" r:id="rId28"/>
    <p:sldId id="370" r:id="rId29"/>
    <p:sldId id="336" r:id="rId30"/>
    <p:sldId id="340" r:id="rId31"/>
    <p:sldId id="338" r:id="rId32"/>
    <p:sldId id="342" r:id="rId33"/>
    <p:sldId id="347" r:id="rId34"/>
    <p:sldId id="359" r:id="rId35"/>
    <p:sldId id="349" r:id="rId36"/>
    <p:sldId id="371" r:id="rId37"/>
    <p:sldId id="372" r:id="rId38"/>
    <p:sldId id="351" r:id="rId39"/>
    <p:sldId id="373" r:id="rId40"/>
    <p:sldId id="374" r:id="rId41"/>
    <p:sldId id="375" r:id="rId42"/>
    <p:sldId id="353" r:id="rId43"/>
    <p:sldId id="356" r:id="rId44"/>
    <p:sldId id="358" r:id="rId45"/>
    <p:sldId id="361" r:id="rId46"/>
    <p:sldId id="357" r:id="rId47"/>
    <p:sldId id="362" r:id="rId4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p:scale>
          <a:sx n="95" d="100"/>
          <a:sy n="95" d="100"/>
        </p:scale>
        <p:origin x="90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76055-ACA0-4E51-AE34-08B7478A00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82660B-828F-4968-80A8-920B351505F2}">
      <dgm:prSet/>
      <dgm:spPr/>
      <dgm:t>
        <a:bodyPr/>
        <a:lstStyle/>
        <a:p>
          <a:r>
            <a:rPr lang="es-CO" noProof="0" dirty="0"/>
            <a:t>Investigación Administrativa (origen y beneficiarios)</a:t>
          </a:r>
        </a:p>
      </dgm:t>
    </dgm:pt>
    <dgm:pt modelId="{53A6A2A1-B0C4-42E3-B7A3-E37B0501306E}" type="parTrans" cxnId="{ACA69D6C-D1E0-48E8-8EAF-5BECCA7DDF58}">
      <dgm:prSet/>
      <dgm:spPr/>
      <dgm:t>
        <a:bodyPr/>
        <a:lstStyle/>
        <a:p>
          <a:endParaRPr lang="en-US"/>
        </a:p>
      </dgm:t>
    </dgm:pt>
    <dgm:pt modelId="{AD0309E4-F3E5-4D2E-9323-F93BE9FB0719}" type="sibTrans" cxnId="{ACA69D6C-D1E0-48E8-8EAF-5BECCA7DDF58}">
      <dgm:prSet/>
      <dgm:spPr/>
      <dgm:t>
        <a:bodyPr/>
        <a:lstStyle/>
        <a:p>
          <a:endParaRPr lang="en-US"/>
        </a:p>
      </dgm:t>
    </dgm:pt>
    <dgm:pt modelId="{0E9A51B7-250A-4CC6-883E-E6DE98633018}">
      <dgm:prSet/>
      <dgm:spPr/>
      <dgm:t>
        <a:bodyPr/>
        <a:lstStyle/>
        <a:p>
          <a:r>
            <a:rPr lang="es-CO" noProof="0" dirty="0"/>
            <a:t>Beneficiarios</a:t>
          </a:r>
        </a:p>
      </dgm:t>
    </dgm:pt>
    <dgm:pt modelId="{3F711C5D-5187-4A41-8396-0EC4F92FBC55}" type="parTrans" cxnId="{FBFA8F20-0A63-4070-ABD3-7E4F99BAFA88}">
      <dgm:prSet/>
      <dgm:spPr/>
      <dgm:t>
        <a:bodyPr/>
        <a:lstStyle/>
        <a:p>
          <a:endParaRPr lang="en-US"/>
        </a:p>
      </dgm:t>
    </dgm:pt>
    <dgm:pt modelId="{469A6701-624F-4AB4-8508-06A445970D46}" type="sibTrans" cxnId="{FBFA8F20-0A63-4070-ABD3-7E4F99BAFA88}">
      <dgm:prSet/>
      <dgm:spPr/>
      <dgm:t>
        <a:bodyPr/>
        <a:lstStyle/>
        <a:p>
          <a:endParaRPr lang="en-US"/>
        </a:p>
      </dgm:t>
    </dgm:pt>
    <dgm:pt modelId="{E3DA0455-DFE6-4F2E-95A5-61DA8206E69C}">
      <dgm:prSet/>
      <dgm:spPr/>
      <dgm:t>
        <a:bodyPr/>
        <a:lstStyle/>
        <a:p>
          <a:r>
            <a:rPr lang="es-CO" noProof="0" dirty="0"/>
            <a:t>Cónyuge o compañero(a) permanente (Proporción)</a:t>
          </a:r>
        </a:p>
      </dgm:t>
    </dgm:pt>
    <dgm:pt modelId="{9429C2D8-ED75-4D4C-B5FC-C1FFC3F91F0F}" type="parTrans" cxnId="{FAB64A49-2647-40F5-B268-62FC629333B9}">
      <dgm:prSet/>
      <dgm:spPr/>
      <dgm:t>
        <a:bodyPr/>
        <a:lstStyle/>
        <a:p>
          <a:endParaRPr lang="en-US"/>
        </a:p>
      </dgm:t>
    </dgm:pt>
    <dgm:pt modelId="{5F71FD32-35B8-4AE1-8628-9926D62F61C0}" type="sibTrans" cxnId="{FAB64A49-2647-40F5-B268-62FC629333B9}">
      <dgm:prSet/>
      <dgm:spPr/>
      <dgm:t>
        <a:bodyPr/>
        <a:lstStyle/>
        <a:p>
          <a:endParaRPr lang="en-US"/>
        </a:p>
      </dgm:t>
    </dgm:pt>
    <dgm:pt modelId="{9F6DD2F6-61D7-4037-B873-786996BE0832}">
      <dgm:prSet/>
      <dgm:spPr/>
      <dgm:t>
        <a:bodyPr/>
        <a:lstStyle/>
        <a:p>
          <a:r>
            <a:rPr lang="es-CO" noProof="0" dirty="0"/>
            <a:t>Hijos Menores de edad o estudiante menores de 25 años.</a:t>
          </a:r>
        </a:p>
      </dgm:t>
    </dgm:pt>
    <dgm:pt modelId="{8FBE5C1F-47A0-4280-841E-80B7C3A192F7}" type="parTrans" cxnId="{220FC51D-4DC1-4C77-82C6-2B454747412A}">
      <dgm:prSet/>
      <dgm:spPr/>
      <dgm:t>
        <a:bodyPr/>
        <a:lstStyle/>
        <a:p>
          <a:endParaRPr lang="en-US"/>
        </a:p>
      </dgm:t>
    </dgm:pt>
    <dgm:pt modelId="{96A518DB-C54C-4CA2-8D7C-07959791FE61}" type="sibTrans" cxnId="{220FC51D-4DC1-4C77-82C6-2B454747412A}">
      <dgm:prSet/>
      <dgm:spPr/>
      <dgm:t>
        <a:bodyPr/>
        <a:lstStyle/>
        <a:p>
          <a:endParaRPr lang="en-US"/>
        </a:p>
      </dgm:t>
    </dgm:pt>
    <dgm:pt modelId="{2D542B0E-FD9A-4F09-BFCF-542EF07ACB75}">
      <dgm:prSet/>
      <dgm:spPr/>
      <dgm:t>
        <a:bodyPr/>
        <a:lstStyle/>
        <a:p>
          <a:r>
            <a:rPr lang="es-CO" noProof="0" dirty="0"/>
            <a:t>Hijos discapacitados</a:t>
          </a:r>
        </a:p>
      </dgm:t>
    </dgm:pt>
    <dgm:pt modelId="{4EA92ED9-5732-4FE6-98B7-076DDF783C27}" type="parTrans" cxnId="{F4840C0E-279A-4752-8849-0D0DC0FFF165}">
      <dgm:prSet/>
      <dgm:spPr/>
      <dgm:t>
        <a:bodyPr/>
        <a:lstStyle/>
        <a:p>
          <a:endParaRPr lang="en-US"/>
        </a:p>
      </dgm:t>
    </dgm:pt>
    <dgm:pt modelId="{1B448DEC-F1F2-4620-A255-DA54EB225822}" type="sibTrans" cxnId="{F4840C0E-279A-4752-8849-0D0DC0FFF165}">
      <dgm:prSet/>
      <dgm:spPr/>
      <dgm:t>
        <a:bodyPr/>
        <a:lstStyle/>
        <a:p>
          <a:endParaRPr lang="en-US"/>
        </a:p>
      </dgm:t>
    </dgm:pt>
    <dgm:pt modelId="{DF0C56EC-A800-4166-85D9-2A50BAA98669}">
      <dgm:prSet/>
      <dgm:spPr/>
      <dgm:t>
        <a:bodyPr/>
        <a:lstStyle/>
        <a:p>
          <a:r>
            <a:rPr lang="es-CO" noProof="0" dirty="0"/>
            <a:t>Padres dependientes económicamente del afiliado</a:t>
          </a:r>
        </a:p>
      </dgm:t>
    </dgm:pt>
    <dgm:pt modelId="{81BFF6DC-F268-4A05-B176-6428737C3DA5}" type="parTrans" cxnId="{36E3C359-72A0-4168-A049-665845181BAF}">
      <dgm:prSet/>
      <dgm:spPr/>
      <dgm:t>
        <a:bodyPr/>
        <a:lstStyle/>
        <a:p>
          <a:endParaRPr lang="en-US"/>
        </a:p>
      </dgm:t>
    </dgm:pt>
    <dgm:pt modelId="{DBED416C-D50D-4207-8095-25259183018E}" type="sibTrans" cxnId="{36E3C359-72A0-4168-A049-665845181BAF}">
      <dgm:prSet/>
      <dgm:spPr/>
      <dgm:t>
        <a:bodyPr/>
        <a:lstStyle/>
        <a:p>
          <a:endParaRPr lang="en-US"/>
        </a:p>
      </dgm:t>
    </dgm:pt>
    <dgm:pt modelId="{B363478A-4FAB-412A-9019-DFE28BA1E9A5}">
      <dgm:prSet/>
      <dgm:spPr/>
      <dgm:t>
        <a:bodyPr/>
        <a:lstStyle/>
        <a:p>
          <a:r>
            <a:rPr lang="es-CO" noProof="0" dirty="0"/>
            <a:t>Hermanos discapacitados que dependan económicamente del afiliado.</a:t>
          </a:r>
        </a:p>
      </dgm:t>
    </dgm:pt>
    <dgm:pt modelId="{EEF2F841-208F-4005-9D51-CA1D5752CD9A}" type="parTrans" cxnId="{8B624BC9-C486-4B68-9DEC-2868E70354A8}">
      <dgm:prSet/>
      <dgm:spPr/>
      <dgm:t>
        <a:bodyPr/>
        <a:lstStyle/>
        <a:p>
          <a:endParaRPr lang="en-US"/>
        </a:p>
      </dgm:t>
    </dgm:pt>
    <dgm:pt modelId="{D47342C1-B9EB-4B18-839B-D6E33D8159B4}" type="sibTrans" cxnId="{8B624BC9-C486-4B68-9DEC-2868E70354A8}">
      <dgm:prSet/>
      <dgm:spPr/>
      <dgm:t>
        <a:bodyPr/>
        <a:lstStyle/>
        <a:p>
          <a:endParaRPr lang="en-US"/>
        </a:p>
      </dgm:t>
    </dgm:pt>
    <dgm:pt modelId="{58DBEFB4-A0F4-4139-8D02-E3D31F4EE38E}" type="pres">
      <dgm:prSet presAssocID="{AF676055-ACA0-4E51-AE34-08B7478A0030}" presName="linear" presStyleCnt="0">
        <dgm:presLayoutVars>
          <dgm:dir/>
          <dgm:animLvl val="lvl"/>
          <dgm:resizeHandles val="exact"/>
        </dgm:presLayoutVars>
      </dgm:prSet>
      <dgm:spPr/>
    </dgm:pt>
    <dgm:pt modelId="{F41961FE-EA3B-4178-8A38-AF8FAD07F2E4}" type="pres">
      <dgm:prSet presAssocID="{2582660B-828F-4968-80A8-920B351505F2}" presName="parentLin" presStyleCnt="0"/>
      <dgm:spPr/>
    </dgm:pt>
    <dgm:pt modelId="{CBB53253-E676-467E-8DBB-E3516DE05056}" type="pres">
      <dgm:prSet presAssocID="{2582660B-828F-4968-80A8-920B351505F2}" presName="parentLeftMargin" presStyleLbl="node1" presStyleIdx="0" presStyleCnt="2"/>
      <dgm:spPr/>
    </dgm:pt>
    <dgm:pt modelId="{2C05B928-3D70-4FDE-A414-196CEFB235B0}" type="pres">
      <dgm:prSet presAssocID="{2582660B-828F-4968-80A8-920B351505F2}" presName="parentText" presStyleLbl="node1" presStyleIdx="0" presStyleCnt="2">
        <dgm:presLayoutVars>
          <dgm:chMax val="0"/>
          <dgm:bulletEnabled val="1"/>
        </dgm:presLayoutVars>
      </dgm:prSet>
      <dgm:spPr/>
    </dgm:pt>
    <dgm:pt modelId="{4EF39E76-ADAF-4E98-B72C-779A12F74C46}" type="pres">
      <dgm:prSet presAssocID="{2582660B-828F-4968-80A8-920B351505F2}" presName="negativeSpace" presStyleCnt="0"/>
      <dgm:spPr/>
    </dgm:pt>
    <dgm:pt modelId="{15601047-3314-4B44-9513-5BEEDF2F0181}" type="pres">
      <dgm:prSet presAssocID="{2582660B-828F-4968-80A8-920B351505F2}" presName="childText" presStyleLbl="conFgAcc1" presStyleIdx="0" presStyleCnt="2">
        <dgm:presLayoutVars>
          <dgm:bulletEnabled val="1"/>
        </dgm:presLayoutVars>
      </dgm:prSet>
      <dgm:spPr/>
    </dgm:pt>
    <dgm:pt modelId="{6E789094-B86F-4AAC-B935-C084B3D9F3CC}" type="pres">
      <dgm:prSet presAssocID="{AD0309E4-F3E5-4D2E-9323-F93BE9FB0719}" presName="spaceBetweenRectangles" presStyleCnt="0"/>
      <dgm:spPr/>
    </dgm:pt>
    <dgm:pt modelId="{024C1C0E-D342-46B0-8C46-C9B91E97CBEB}" type="pres">
      <dgm:prSet presAssocID="{0E9A51B7-250A-4CC6-883E-E6DE98633018}" presName="parentLin" presStyleCnt="0"/>
      <dgm:spPr/>
    </dgm:pt>
    <dgm:pt modelId="{DE4BE88E-04DA-45DB-BB29-82759D378178}" type="pres">
      <dgm:prSet presAssocID="{0E9A51B7-250A-4CC6-883E-E6DE98633018}" presName="parentLeftMargin" presStyleLbl="node1" presStyleIdx="0" presStyleCnt="2"/>
      <dgm:spPr/>
    </dgm:pt>
    <dgm:pt modelId="{F7448B61-7D71-4C7A-AFB7-BE03F405039A}" type="pres">
      <dgm:prSet presAssocID="{0E9A51B7-250A-4CC6-883E-E6DE98633018}" presName="parentText" presStyleLbl="node1" presStyleIdx="1" presStyleCnt="2">
        <dgm:presLayoutVars>
          <dgm:chMax val="0"/>
          <dgm:bulletEnabled val="1"/>
        </dgm:presLayoutVars>
      </dgm:prSet>
      <dgm:spPr/>
    </dgm:pt>
    <dgm:pt modelId="{5B4CA5A0-28CE-4CF6-93D9-AD90F9B9365E}" type="pres">
      <dgm:prSet presAssocID="{0E9A51B7-250A-4CC6-883E-E6DE98633018}" presName="negativeSpace" presStyleCnt="0"/>
      <dgm:spPr/>
    </dgm:pt>
    <dgm:pt modelId="{884D5B9D-A024-4600-A41D-3DA9F5B5E608}" type="pres">
      <dgm:prSet presAssocID="{0E9A51B7-250A-4CC6-883E-E6DE98633018}" presName="childText" presStyleLbl="conFgAcc1" presStyleIdx="1" presStyleCnt="2">
        <dgm:presLayoutVars>
          <dgm:bulletEnabled val="1"/>
        </dgm:presLayoutVars>
      </dgm:prSet>
      <dgm:spPr/>
    </dgm:pt>
  </dgm:ptLst>
  <dgm:cxnLst>
    <dgm:cxn modelId="{57A22A04-1DDB-4D36-A27E-696C67872D01}" type="presOf" srcId="{DF0C56EC-A800-4166-85D9-2A50BAA98669}" destId="{884D5B9D-A024-4600-A41D-3DA9F5B5E608}" srcOrd="0" destOrd="3" presId="urn:microsoft.com/office/officeart/2005/8/layout/list1"/>
    <dgm:cxn modelId="{E06DBD05-AD2F-4B38-9FAB-44E083FCAF43}" type="presOf" srcId="{2D542B0E-FD9A-4F09-BFCF-542EF07ACB75}" destId="{884D5B9D-A024-4600-A41D-3DA9F5B5E608}" srcOrd="0" destOrd="2" presId="urn:microsoft.com/office/officeart/2005/8/layout/list1"/>
    <dgm:cxn modelId="{F4840C0E-279A-4752-8849-0D0DC0FFF165}" srcId="{0E9A51B7-250A-4CC6-883E-E6DE98633018}" destId="{2D542B0E-FD9A-4F09-BFCF-542EF07ACB75}" srcOrd="2" destOrd="0" parTransId="{4EA92ED9-5732-4FE6-98B7-076DDF783C27}" sibTransId="{1B448DEC-F1F2-4620-A255-DA54EB225822}"/>
    <dgm:cxn modelId="{220FC51D-4DC1-4C77-82C6-2B454747412A}" srcId="{0E9A51B7-250A-4CC6-883E-E6DE98633018}" destId="{9F6DD2F6-61D7-4037-B873-786996BE0832}" srcOrd="1" destOrd="0" parTransId="{8FBE5C1F-47A0-4280-841E-80B7C3A192F7}" sibTransId="{96A518DB-C54C-4CA2-8D7C-07959791FE61}"/>
    <dgm:cxn modelId="{FBFA8F20-0A63-4070-ABD3-7E4F99BAFA88}" srcId="{AF676055-ACA0-4E51-AE34-08B7478A0030}" destId="{0E9A51B7-250A-4CC6-883E-E6DE98633018}" srcOrd="1" destOrd="0" parTransId="{3F711C5D-5187-4A41-8396-0EC4F92FBC55}" sibTransId="{469A6701-624F-4AB4-8508-06A445970D46}"/>
    <dgm:cxn modelId="{F8385A2C-4B36-40C3-BF8A-EA7A4E2142B2}" type="presOf" srcId="{E3DA0455-DFE6-4F2E-95A5-61DA8206E69C}" destId="{884D5B9D-A024-4600-A41D-3DA9F5B5E608}" srcOrd="0" destOrd="0" presId="urn:microsoft.com/office/officeart/2005/8/layout/list1"/>
    <dgm:cxn modelId="{F0AC0534-80E2-4B39-97C4-C565D94A8F2F}" type="presOf" srcId="{B363478A-4FAB-412A-9019-DFE28BA1E9A5}" destId="{884D5B9D-A024-4600-A41D-3DA9F5B5E608}" srcOrd="0" destOrd="4" presId="urn:microsoft.com/office/officeart/2005/8/layout/list1"/>
    <dgm:cxn modelId="{AA47D13E-F3AB-4EE8-BB8D-96F5F8C83366}" type="presOf" srcId="{AF676055-ACA0-4E51-AE34-08B7478A0030}" destId="{58DBEFB4-A0F4-4139-8D02-E3D31F4EE38E}" srcOrd="0" destOrd="0" presId="urn:microsoft.com/office/officeart/2005/8/layout/list1"/>
    <dgm:cxn modelId="{FAB64A49-2647-40F5-B268-62FC629333B9}" srcId="{0E9A51B7-250A-4CC6-883E-E6DE98633018}" destId="{E3DA0455-DFE6-4F2E-95A5-61DA8206E69C}" srcOrd="0" destOrd="0" parTransId="{9429C2D8-ED75-4D4C-B5FC-C1FFC3F91F0F}" sibTransId="{5F71FD32-35B8-4AE1-8628-9926D62F61C0}"/>
    <dgm:cxn modelId="{ACA69D6C-D1E0-48E8-8EAF-5BECCA7DDF58}" srcId="{AF676055-ACA0-4E51-AE34-08B7478A0030}" destId="{2582660B-828F-4968-80A8-920B351505F2}" srcOrd="0" destOrd="0" parTransId="{53A6A2A1-B0C4-42E3-B7A3-E37B0501306E}" sibTransId="{AD0309E4-F3E5-4D2E-9323-F93BE9FB0719}"/>
    <dgm:cxn modelId="{36E3C359-72A0-4168-A049-665845181BAF}" srcId="{0E9A51B7-250A-4CC6-883E-E6DE98633018}" destId="{DF0C56EC-A800-4166-85D9-2A50BAA98669}" srcOrd="3" destOrd="0" parTransId="{81BFF6DC-F268-4A05-B176-6428737C3DA5}" sibTransId="{DBED416C-D50D-4207-8095-25259183018E}"/>
    <dgm:cxn modelId="{6842267B-66E5-4319-B9F9-D5E3CC74AC8C}" type="presOf" srcId="{0E9A51B7-250A-4CC6-883E-E6DE98633018}" destId="{DE4BE88E-04DA-45DB-BB29-82759D378178}" srcOrd="0" destOrd="0" presId="urn:microsoft.com/office/officeart/2005/8/layout/list1"/>
    <dgm:cxn modelId="{F2AF63B0-F03C-49E4-B618-457F73B13323}" type="presOf" srcId="{2582660B-828F-4968-80A8-920B351505F2}" destId="{CBB53253-E676-467E-8DBB-E3516DE05056}" srcOrd="0" destOrd="0" presId="urn:microsoft.com/office/officeart/2005/8/layout/list1"/>
    <dgm:cxn modelId="{F106C8BA-4388-4E29-95CE-669C19E6916E}" type="presOf" srcId="{9F6DD2F6-61D7-4037-B873-786996BE0832}" destId="{884D5B9D-A024-4600-A41D-3DA9F5B5E608}" srcOrd="0" destOrd="1" presId="urn:microsoft.com/office/officeart/2005/8/layout/list1"/>
    <dgm:cxn modelId="{8B624BC9-C486-4B68-9DEC-2868E70354A8}" srcId="{0E9A51B7-250A-4CC6-883E-E6DE98633018}" destId="{B363478A-4FAB-412A-9019-DFE28BA1E9A5}" srcOrd="4" destOrd="0" parTransId="{EEF2F841-208F-4005-9D51-CA1D5752CD9A}" sibTransId="{D47342C1-B9EB-4B18-839B-D6E33D8159B4}"/>
    <dgm:cxn modelId="{FCAD07CB-31B6-427B-8524-05C8E7D9B8AB}" type="presOf" srcId="{2582660B-828F-4968-80A8-920B351505F2}" destId="{2C05B928-3D70-4FDE-A414-196CEFB235B0}" srcOrd="1" destOrd="0" presId="urn:microsoft.com/office/officeart/2005/8/layout/list1"/>
    <dgm:cxn modelId="{9728C0F3-BC38-4A17-95C5-26CC450797C3}" type="presOf" srcId="{0E9A51B7-250A-4CC6-883E-E6DE98633018}" destId="{F7448B61-7D71-4C7A-AFB7-BE03F405039A}" srcOrd="1" destOrd="0" presId="urn:microsoft.com/office/officeart/2005/8/layout/list1"/>
    <dgm:cxn modelId="{175C7778-2D43-4094-B188-283616043AB2}" type="presParOf" srcId="{58DBEFB4-A0F4-4139-8D02-E3D31F4EE38E}" destId="{F41961FE-EA3B-4178-8A38-AF8FAD07F2E4}" srcOrd="0" destOrd="0" presId="urn:microsoft.com/office/officeart/2005/8/layout/list1"/>
    <dgm:cxn modelId="{C741B4FB-0371-45C6-87B1-02E0A8302BA8}" type="presParOf" srcId="{F41961FE-EA3B-4178-8A38-AF8FAD07F2E4}" destId="{CBB53253-E676-467E-8DBB-E3516DE05056}" srcOrd="0" destOrd="0" presId="urn:microsoft.com/office/officeart/2005/8/layout/list1"/>
    <dgm:cxn modelId="{52D93521-EAF3-4B90-9D5A-884E57BB809F}" type="presParOf" srcId="{F41961FE-EA3B-4178-8A38-AF8FAD07F2E4}" destId="{2C05B928-3D70-4FDE-A414-196CEFB235B0}" srcOrd="1" destOrd="0" presId="urn:microsoft.com/office/officeart/2005/8/layout/list1"/>
    <dgm:cxn modelId="{B762477B-AB4D-4117-9A6C-C88AD2BC2889}" type="presParOf" srcId="{58DBEFB4-A0F4-4139-8D02-E3D31F4EE38E}" destId="{4EF39E76-ADAF-4E98-B72C-779A12F74C46}" srcOrd="1" destOrd="0" presId="urn:microsoft.com/office/officeart/2005/8/layout/list1"/>
    <dgm:cxn modelId="{C0AC20E3-5E50-4DAF-9DA1-5A3AB212C2C0}" type="presParOf" srcId="{58DBEFB4-A0F4-4139-8D02-E3D31F4EE38E}" destId="{15601047-3314-4B44-9513-5BEEDF2F0181}" srcOrd="2" destOrd="0" presId="urn:microsoft.com/office/officeart/2005/8/layout/list1"/>
    <dgm:cxn modelId="{188FF33D-3563-438A-AEDF-734F836A7242}" type="presParOf" srcId="{58DBEFB4-A0F4-4139-8D02-E3D31F4EE38E}" destId="{6E789094-B86F-4AAC-B935-C084B3D9F3CC}" srcOrd="3" destOrd="0" presId="urn:microsoft.com/office/officeart/2005/8/layout/list1"/>
    <dgm:cxn modelId="{E85B5446-F264-4985-8722-C0E6BE5C0AFF}" type="presParOf" srcId="{58DBEFB4-A0F4-4139-8D02-E3D31F4EE38E}" destId="{024C1C0E-D342-46B0-8C46-C9B91E97CBEB}" srcOrd="4" destOrd="0" presId="urn:microsoft.com/office/officeart/2005/8/layout/list1"/>
    <dgm:cxn modelId="{1DE73693-FB9E-4A2F-904D-D61B17AE3D83}" type="presParOf" srcId="{024C1C0E-D342-46B0-8C46-C9B91E97CBEB}" destId="{DE4BE88E-04DA-45DB-BB29-82759D378178}" srcOrd="0" destOrd="0" presId="urn:microsoft.com/office/officeart/2005/8/layout/list1"/>
    <dgm:cxn modelId="{9626B0EC-40AA-4E65-B7C3-C02568CB079E}" type="presParOf" srcId="{024C1C0E-D342-46B0-8C46-C9B91E97CBEB}" destId="{F7448B61-7D71-4C7A-AFB7-BE03F405039A}" srcOrd="1" destOrd="0" presId="urn:microsoft.com/office/officeart/2005/8/layout/list1"/>
    <dgm:cxn modelId="{FD1BA612-3415-495E-B13A-8CA554B59EF2}" type="presParOf" srcId="{58DBEFB4-A0F4-4139-8D02-E3D31F4EE38E}" destId="{5B4CA5A0-28CE-4CF6-93D9-AD90F9B9365E}" srcOrd="5" destOrd="0" presId="urn:microsoft.com/office/officeart/2005/8/layout/list1"/>
    <dgm:cxn modelId="{EA508FAE-C078-4321-A0CF-D694BC912CA6}" type="presParOf" srcId="{58DBEFB4-A0F4-4139-8D02-E3D31F4EE38E}" destId="{884D5B9D-A024-4600-A41D-3DA9F5B5E60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676055-ACA0-4E51-AE34-08B7478A00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82660B-828F-4968-80A8-920B351505F2}">
      <dgm:prSet/>
      <dgm:spPr/>
      <dgm:t>
        <a:bodyPr/>
        <a:lstStyle/>
        <a:p>
          <a:r>
            <a:rPr lang="es-CO" noProof="0" dirty="0"/>
            <a:t>Investigación Administrativa (origen y beneficiarios)</a:t>
          </a:r>
        </a:p>
      </dgm:t>
    </dgm:pt>
    <dgm:pt modelId="{53A6A2A1-B0C4-42E3-B7A3-E37B0501306E}" type="parTrans" cxnId="{ACA69D6C-D1E0-48E8-8EAF-5BECCA7DDF58}">
      <dgm:prSet/>
      <dgm:spPr/>
      <dgm:t>
        <a:bodyPr/>
        <a:lstStyle/>
        <a:p>
          <a:endParaRPr lang="en-US"/>
        </a:p>
      </dgm:t>
    </dgm:pt>
    <dgm:pt modelId="{AD0309E4-F3E5-4D2E-9323-F93BE9FB0719}" type="sibTrans" cxnId="{ACA69D6C-D1E0-48E8-8EAF-5BECCA7DDF58}">
      <dgm:prSet/>
      <dgm:spPr/>
      <dgm:t>
        <a:bodyPr/>
        <a:lstStyle/>
        <a:p>
          <a:endParaRPr lang="en-US"/>
        </a:p>
      </dgm:t>
    </dgm:pt>
    <dgm:pt modelId="{0E9A51B7-250A-4CC6-883E-E6DE98633018}">
      <dgm:prSet/>
      <dgm:spPr/>
      <dgm:t>
        <a:bodyPr/>
        <a:lstStyle/>
        <a:p>
          <a:r>
            <a:rPr lang="es-CO" noProof="0" dirty="0"/>
            <a:t>Beneficiarios</a:t>
          </a:r>
        </a:p>
      </dgm:t>
    </dgm:pt>
    <dgm:pt modelId="{3F711C5D-5187-4A41-8396-0EC4F92FBC55}" type="parTrans" cxnId="{FBFA8F20-0A63-4070-ABD3-7E4F99BAFA88}">
      <dgm:prSet/>
      <dgm:spPr/>
      <dgm:t>
        <a:bodyPr/>
        <a:lstStyle/>
        <a:p>
          <a:endParaRPr lang="en-US"/>
        </a:p>
      </dgm:t>
    </dgm:pt>
    <dgm:pt modelId="{469A6701-624F-4AB4-8508-06A445970D46}" type="sibTrans" cxnId="{FBFA8F20-0A63-4070-ABD3-7E4F99BAFA88}">
      <dgm:prSet/>
      <dgm:spPr/>
      <dgm:t>
        <a:bodyPr/>
        <a:lstStyle/>
        <a:p>
          <a:endParaRPr lang="en-US"/>
        </a:p>
      </dgm:t>
    </dgm:pt>
    <dgm:pt modelId="{E3DA0455-DFE6-4F2E-95A5-61DA8206E69C}">
      <dgm:prSet/>
      <dgm:spPr/>
      <dgm:t>
        <a:bodyPr/>
        <a:lstStyle/>
        <a:p>
          <a:r>
            <a:rPr lang="es-CO" noProof="0" dirty="0"/>
            <a:t>Cónyuge o compañero(a) permanente (Proporción)</a:t>
          </a:r>
        </a:p>
      </dgm:t>
    </dgm:pt>
    <dgm:pt modelId="{9429C2D8-ED75-4D4C-B5FC-C1FFC3F91F0F}" type="parTrans" cxnId="{FAB64A49-2647-40F5-B268-62FC629333B9}">
      <dgm:prSet/>
      <dgm:spPr/>
      <dgm:t>
        <a:bodyPr/>
        <a:lstStyle/>
        <a:p>
          <a:endParaRPr lang="en-US"/>
        </a:p>
      </dgm:t>
    </dgm:pt>
    <dgm:pt modelId="{5F71FD32-35B8-4AE1-8628-9926D62F61C0}" type="sibTrans" cxnId="{FAB64A49-2647-40F5-B268-62FC629333B9}">
      <dgm:prSet/>
      <dgm:spPr/>
      <dgm:t>
        <a:bodyPr/>
        <a:lstStyle/>
        <a:p>
          <a:endParaRPr lang="en-US"/>
        </a:p>
      </dgm:t>
    </dgm:pt>
    <dgm:pt modelId="{9F6DD2F6-61D7-4037-B873-786996BE0832}">
      <dgm:prSet/>
      <dgm:spPr/>
      <dgm:t>
        <a:bodyPr/>
        <a:lstStyle/>
        <a:p>
          <a:r>
            <a:rPr lang="es-CO" noProof="0" dirty="0"/>
            <a:t>Hijos Menores de edad o estudiante menores de 25 años.</a:t>
          </a:r>
        </a:p>
      </dgm:t>
    </dgm:pt>
    <dgm:pt modelId="{8FBE5C1F-47A0-4280-841E-80B7C3A192F7}" type="parTrans" cxnId="{220FC51D-4DC1-4C77-82C6-2B454747412A}">
      <dgm:prSet/>
      <dgm:spPr/>
      <dgm:t>
        <a:bodyPr/>
        <a:lstStyle/>
        <a:p>
          <a:endParaRPr lang="en-US"/>
        </a:p>
      </dgm:t>
    </dgm:pt>
    <dgm:pt modelId="{96A518DB-C54C-4CA2-8D7C-07959791FE61}" type="sibTrans" cxnId="{220FC51D-4DC1-4C77-82C6-2B454747412A}">
      <dgm:prSet/>
      <dgm:spPr/>
      <dgm:t>
        <a:bodyPr/>
        <a:lstStyle/>
        <a:p>
          <a:endParaRPr lang="en-US"/>
        </a:p>
      </dgm:t>
    </dgm:pt>
    <dgm:pt modelId="{2D542B0E-FD9A-4F09-BFCF-542EF07ACB75}">
      <dgm:prSet/>
      <dgm:spPr/>
      <dgm:t>
        <a:bodyPr/>
        <a:lstStyle/>
        <a:p>
          <a:r>
            <a:rPr lang="es-CO" noProof="0" dirty="0"/>
            <a:t>Hijos discapacitados</a:t>
          </a:r>
        </a:p>
      </dgm:t>
    </dgm:pt>
    <dgm:pt modelId="{4EA92ED9-5732-4FE6-98B7-076DDF783C27}" type="parTrans" cxnId="{F4840C0E-279A-4752-8849-0D0DC0FFF165}">
      <dgm:prSet/>
      <dgm:spPr/>
      <dgm:t>
        <a:bodyPr/>
        <a:lstStyle/>
        <a:p>
          <a:endParaRPr lang="en-US"/>
        </a:p>
      </dgm:t>
    </dgm:pt>
    <dgm:pt modelId="{1B448DEC-F1F2-4620-A255-DA54EB225822}" type="sibTrans" cxnId="{F4840C0E-279A-4752-8849-0D0DC0FFF165}">
      <dgm:prSet/>
      <dgm:spPr/>
      <dgm:t>
        <a:bodyPr/>
        <a:lstStyle/>
        <a:p>
          <a:endParaRPr lang="en-US"/>
        </a:p>
      </dgm:t>
    </dgm:pt>
    <dgm:pt modelId="{DF0C56EC-A800-4166-85D9-2A50BAA98669}">
      <dgm:prSet/>
      <dgm:spPr/>
      <dgm:t>
        <a:bodyPr/>
        <a:lstStyle/>
        <a:p>
          <a:r>
            <a:rPr lang="es-CO" noProof="0" dirty="0"/>
            <a:t>Padres dependientes económicamente del afiliado</a:t>
          </a:r>
        </a:p>
      </dgm:t>
    </dgm:pt>
    <dgm:pt modelId="{81BFF6DC-F268-4A05-B176-6428737C3DA5}" type="parTrans" cxnId="{36E3C359-72A0-4168-A049-665845181BAF}">
      <dgm:prSet/>
      <dgm:spPr/>
      <dgm:t>
        <a:bodyPr/>
        <a:lstStyle/>
        <a:p>
          <a:endParaRPr lang="en-US"/>
        </a:p>
      </dgm:t>
    </dgm:pt>
    <dgm:pt modelId="{DBED416C-D50D-4207-8095-25259183018E}" type="sibTrans" cxnId="{36E3C359-72A0-4168-A049-665845181BAF}">
      <dgm:prSet/>
      <dgm:spPr/>
      <dgm:t>
        <a:bodyPr/>
        <a:lstStyle/>
        <a:p>
          <a:endParaRPr lang="en-US"/>
        </a:p>
      </dgm:t>
    </dgm:pt>
    <dgm:pt modelId="{B363478A-4FAB-412A-9019-DFE28BA1E9A5}">
      <dgm:prSet/>
      <dgm:spPr/>
      <dgm:t>
        <a:bodyPr/>
        <a:lstStyle/>
        <a:p>
          <a:r>
            <a:rPr lang="es-CO" noProof="0" dirty="0"/>
            <a:t>Hermanos discapacitados que dependan económicamente del afiliado.</a:t>
          </a:r>
        </a:p>
      </dgm:t>
    </dgm:pt>
    <dgm:pt modelId="{EEF2F841-208F-4005-9D51-CA1D5752CD9A}" type="parTrans" cxnId="{8B624BC9-C486-4B68-9DEC-2868E70354A8}">
      <dgm:prSet/>
      <dgm:spPr/>
      <dgm:t>
        <a:bodyPr/>
        <a:lstStyle/>
        <a:p>
          <a:endParaRPr lang="en-US"/>
        </a:p>
      </dgm:t>
    </dgm:pt>
    <dgm:pt modelId="{D47342C1-B9EB-4B18-839B-D6E33D8159B4}" type="sibTrans" cxnId="{8B624BC9-C486-4B68-9DEC-2868E70354A8}">
      <dgm:prSet/>
      <dgm:spPr/>
      <dgm:t>
        <a:bodyPr/>
        <a:lstStyle/>
        <a:p>
          <a:endParaRPr lang="en-US"/>
        </a:p>
      </dgm:t>
    </dgm:pt>
    <dgm:pt modelId="{58DBEFB4-A0F4-4139-8D02-E3D31F4EE38E}" type="pres">
      <dgm:prSet presAssocID="{AF676055-ACA0-4E51-AE34-08B7478A0030}" presName="linear" presStyleCnt="0">
        <dgm:presLayoutVars>
          <dgm:dir/>
          <dgm:animLvl val="lvl"/>
          <dgm:resizeHandles val="exact"/>
        </dgm:presLayoutVars>
      </dgm:prSet>
      <dgm:spPr/>
    </dgm:pt>
    <dgm:pt modelId="{F41961FE-EA3B-4178-8A38-AF8FAD07F2E4}" type="pres">
      <dgm:prSet presAssocID="{2582660B-828F-4968-80A8-920B351505F2}" presName="parentLin" presStyleCnt="0"/>
      <dgm:spPr/>
    </dgm:pt>
    <dgm:pt modelId="{CBB53253-E676-467E-8DBB-E3516DE05056}" type="pres">
      <dgm:prSet presAssocID="{2582660B-828F-4968-80A8-920B351505F2}" presName="parentLeftMargin" presStyleLbl="node1" presStyleIdx="0" presStyleCnt="2"/>
      <dgm:spPr/>
    </dgm:pt>
    <dgm:pt modelId="{2C05B928-3D70-4FDE-A414-196CEFB235B0}" type="pres">
      <dgm:prSet presAssocID="{2582660B-828F-4968-80A8-920B351505F2}" presName="parentText" presStyleLbl="node1" presStyleIdx="0" presStyleCnt="2">
        <dgm:presLayoutVars>
          <dgm:chMax val="0"/>
          <dgm:bulletEnabled val="1"/>
        </dgm:presLayoutVars>
      </dgm:prSet>
      <dgm:spPr/>
    </dgm:pt>
    <dgm:pt modelId="{4EF39E76-ADAF-4E98-B72C-779A12F74C46}" type="pres">
      <dgm:prSet presAssocID="{2582660B-828F-4968-80A8-920B351505F2}" presName="negativeSpace" presStyleCnt="0"/>
      <dgm:spPr/>
    </dgm:pt>
    <dgm:pt modelId="{15601047-3314-4B44-9513-5BEEDF2F0181}" type="pres">
      <dgm:prSet presAssocID="{2582660B-828F-4968-80A8-920B351505F2}" presName="childText" presStyleLbl="conFgAcc1" presStyleIdx="0" presStyleCnt="2">
        <dgm:presLayoutVars>
          <dgm:bulletEnabled val="1"/>
        </dgm:presLayoutVars>
      </dgm:prSet>
      <dgm:spPr/>
    </dgm:pt>
    <dgm:pt modelId="{6E789094-B86F-4AAC-B935-C084B3D9F3CC}" type="pres">
      <dgm:prSet presAssocID="{AD0309E4-F3E5-4D2E-9323-F93BE9FB0719}" presName="spaceBetweenRectangles" presStyleCnt="0"/>
      <dgm:spPr/>
    </dgm:pt>
    <dgm:pt modelId="{024C1C0E-D342-46B0-8C46-C9B91E97CBEB}" type="pres">
      <dgm:prSet presAssocID="{0E9A51B7-250A-4CC6-883E-E6DE98633018}" presName="parentLin" presStyleCnt="0"/>
      <dgm:spPr/>
    </dgm:pt>
    <dgm:pt modelId="{DE4BE88E-04DA-45DB-BB29-82759D378178}" type="pres">
      <dgm:prSet presAssocID="{0E9A51B7-250A-4CC6-883E-E6DE98633018}" presName="parentLeftMargin" presStyleLbl="node1" presStyleIdx="0" presStyleCnt="2"/>
      <dgm:spPr/>
    </dgm:pt>
    <dgm:pt modelId="{F7448B61-7D71-4C7A-AFB7-BE03F405039A}" type="pres">
      <dgm:prSet presAssocID="{0E9A51B7-250A-4CC6-883E-E6DE98633018}" presName="parentText" presStyleLbl="node1" presStyleIdx="1" presStyleCnt="2">
        <dgm:presLayoutVars>
          <dgm:chMax val="0"/>
          <dgm:bulletEnabled val="1"/>
        </dgm:presLayoutVars>
      </dgm:prSet>
      <dgm:spPr/>
    </dgm:pt>
    <dgm:pt modelId="{5B4CA5A0-28CE-4CF6-93D9-AD90F9B9365E}" type="pres">
      <dgm:prSet presAssocID="{0E9A51B7-250A-4CC6-883E-E6DE98633018}" presName="negativeSpace" presStyleCnt="0"/>
      <dgm:spPr/>
    </dgm:pt>
    <dgm:pt modelId="{884D5B9D-A024-4600-A41D-3DA9F5B5E608}" type="pres">
      <dgm:prSet presAssocID="{0E9A51B7-250A-4CC6-883E-E6DE98633018}" presName="childText" presStyleLbl="conFgAcc1" presStyleIdx="1" presStyleCnt="2">
        <dgm:presLayoutVars>
          <dgm:bulletEnabled val="1"/>
        </dgm:presLayoutVars>
      </dgm:prSet>
      <dgm:spPr/>
    </dgm:pt>
  </dgm:ptLst>
  <dgm:cxnLst>
    <dgm:cxn modelId="{57A22A04-1DDB-4D36-A27E-696C67872D01}" type="presOf" srcId="{DF0C56EC-A800-4166-85D9-2A50BAA98669}" destId="{884D5B9D-A024-4600-A41D-3DA9F5B5E608}" srcOrd="0" destOrd="3" presId="urn:microsoft.com/office/officeart/2005/8/layout/list1"/>
    <dgm:cxn modelId="{E06DBD05-AD2F-4B38-9FAB-44E083FCAF43}" type="presOf" srcId="{2D542B0E-FD9A-4F09-BFCF-542EF07ACB75}" destId="{884D5B9D-A024-4600-A41D-3DA9F5B5E608}" srcOrd="0" destOrd="2" presId="urn:microsoft.com/office/officeart/2005/8/layout/list1"/>
    <dgm:cxn modelId="{F4840C0E-279A-4752-8849-0D0DC0FFF165}" srcId="{0E9A51B7-250A-4CC6-883E-E6DE98633018}" destId="{2D542B0E-FD9A-4F09-BFCF-542EF07ACB75}" srcOrd="2" destOrd="0" parTransId="{4EA92ED9-5732-4FE6-98B7-076DDF783C27}" sibTransId="{1B448DEC-F1F2-4620-A255-DA54EB225822}"/>
    <dgm:cxn modelId="{220FC51D-4DC1-4C77-82C6-2B454747412A}" srcId="{0E9A51B7-250A-4CC6-883E-E6DE98633018}" destId="{9F6DD2F6-61D7-4037-B873-786996BE0832}" srcOrd="1" destOrd="0" parTransId="{8FBE5C1F-47A0-4280-841E-80B7C3A192F7}" sibTransId="{96A518DB-C54C-4CA2-8D7C-07959791FE61}"/>
    <dgm:cxn modelId="{FBFA8F20-0A63-4070-ABD3-7E4F99BAFA88}" srcId="{AF676055-ACA0-4E51-AE34-08B7478A0030}" destId="{0E9A51B7-250A-4CC6-883E-E6DE98633018}" srcOrd="1" destOrd="0" parTransId="{3F711C5D-5187-4A41-8396-0EC4F92FBC55}" sibTransId="{469A6701-624F-4AB4-8508-06A445970D46}"/>
    <dgm:cxn modelId="{F8385A2C-4B36-40C3-BF8A-EA7A4E2142B2}" type="presOf" srcId="{E3DA0455-DFE6-4F2E-95A5-61DA8206E69C}" destId="{884D5B9D-A024-4600-A41D-3DA9F5B5E608}" srcOrd="0" destOrd="0" presId="urn:microsoft.com/office/officeart/2005/8/layout/list1"/>
    <dgm:cxn modelId="{F0AC0534-80E2-4B39-97C4-C565D94A8F2F}" type="presOf" srcId="{B363478A-4FAB-412A-9019-DFE28BA1E9A5}" destId="{884D5B9D-A024-4600-A41D-3DA9F5B5E608}" srcOrd="0" destOrd="4" presId="urn:microsoft.com/office/officeart/2005/8/layout/list1"/>
    <dgm:cxn modelId="{AA47D13E-F3AB-4EE8-BB8D-96F5F8C83366}" type="presOf" srcId="{AF676055-ACA0-4E51-AE34-08B7478A0030}" destId="{58DBEFB4-A0F4-4139-8D02-E3D31F4EE38E}" srcOrd="0" destOrd="0" presId="urn:microsoft.com/office/officeart/2005/8/layout/list1"/>
    <dgm:cxn modelId="{FAB64A49-2647-40F5-B268-62FC629333B9}" srcId="{0E9A51B7-250A-4CC6-883E-E6DE98633018}" destId="{E3DA0455-DFE6-4F2E-95A5-61DA8206E69C}" srcOrd="0" destOrd="0" parTransId="{9429C2D8-ED75-4D4C-B5FC-C1FFC3F91F0F}" sibTransId="{5F71FD32-35B8-4AE1-8628-9926D62F61C0}"/>
    <dgm:cxn modelId="{ACA69D6C-D1E0-48E8-8EAF-5BECCA7DDF58}" srcId="{AF676055-ACA0-4E51-AE34-08B7478A0030}" destId="{2582660B-828F-4968-80A8-920B351505F2}" srcOrd="0" destOrd="0" parTransId="{53A6A2A1-B0C4-42E3-B7A3-E37B0501306E}" sibTransId="{AD0309E4-F3E5-4D2E-9323-F93BE9FB0719}"/>
    <dgm:cxn modelId="{36E3C359-72A0-4168-A049-665845181BAF}" srcId="{0E9A51B7-250A-4CC6-883E-E6DE98633018}" destId="{DF0C56EC-A800-4166-85D9-2A50BAA98669}" srcOrd="3" destOrd="0" parTransId="{81BFF6DC-F268-4A05-B176-6428737C3DA5}" sibTransId="{DBED416C-D50D-4207-8095-25259183018E}"/>
    <dgm:cxn modelId="{6842267B-66E5-4319-B9F9-D5E3CC74AC8C}" type="presOf" srcId="{0E9A51B7-250A-4CC6-883E-E6DE98633018}" destId="{DE4BE88E-04DA-45DB-BB29-82759D378178}" srcOrd="0" destOrd="0" presId="urn:microsoft.com/office/officeart/2005/8/layout/list1"/>
    <dgm:cxn modelId="{F2AF63B0-F03C-49E4-B618-457F73B13323}" type="presOf" srcId="{2582660B-828F-4968-80A8-920B351505F2}" destId="{CBB53253-E676-467E-8DBB-E3516DE05056}" srcOrd="0" destOrd="0" presId="urn:microsoft.com/office/officeart/2005/8/layout/list1"/>
    <dgm:cxn modelId="{F106C8BA-4388-4E29-95CE-669C19E6916E}" type="presOf" srcId="{9F6DD2F6-61D7-4037-B873-786996BE0832}" destId="{884D5B9D-A024-4600-A41D-3DA9F5B5E608}" srcOrd="0" destOrd="1" presId="urn:microsoft.com/office/officeart/2005/8/layout/list1"/>
    <dgm:cxn modelId="{8B624BC9-C486-4B68-9DEC-2868E70354A8}" srcId="{0E9A51B7-250A-4CC6-883E-E6DE98633018}" destId="{B363478A-4FAB-412A-9019-DFE28BA1E9A5}" srcOrd="4" destOrd="0" parTransId="{EEF2F841-208F-4005-9D51-CA1D5752CD9A}" sibTransId="{D47342C1-B9EB-4B18-839B-D6E33D8159B4}"/>
    <dgm:cxn modelId="{FCAD07CB-31B6-427B-8524-05C8E7D9B8AB}" type="presOf" srcId="{2582660B-828F-4968-80A8-920B351505F2}" destId="{2C05B928-3D70-4FDE-A414-196CEFB235B0}" srcOrd="1" destOrd="0" presId="urn:microsoft.com/office/officeart/2005/8/layout/list1"/>
    <dgm:cxn modelId="{9728C0F3-BC38-4A17-95C5-26CC450797C3}" type="presOf" srcId="{0E9A51B7-250A-4CC6-883E-E6DE98633018}" destId="{F7448B61-7D71-4C7A-AFB7-BE03F405039A}" srcOrd="1" destOrd="0" presId="urn:microsoft.com/office/officeart/2005/8/layout/list1"/>
    <dgm:cxn modelId="{175C7778-2D43-4094-B188-283616043AB2}" type="presParOf" srcId="{58DBEFB4-A0F4-4139-8D02-E3D31F4EE38E}" destId="{F41961FE-EA3B-4178-8A38-AF8FAD07F2E4}" srcOrd="0" destOrd="0" presId="urn:microsoft.com/office/officeart/2005/8/layout/list1"/>
    <dgm:cxn modelId="{C741B4FB-0371-45C6-87B1-02E0A8302BA8}" type="presParOf" srcId="{F41961FE-EA3B-4178-8A38-AF8FAD07F2E4}" destId="{CBB53253-E676-467E-8DBB-E3516DE05056}" srcOrd="0" destOrd="0" presId="urn:microsoft.com/office/officeart/2005/8/layout/list1"/>
    <dgm:cxn modelId="{52D93521-EAF3-4B90-9D5A-884E57BB809F}" type="presParOf" srcId="{F41961FE-EA3B-4178-8A38-AF8FAD07F2E4}" destId="{2C05B928-3D70-4FDE-A414-196CEFB235B0}" srcOrd="1" destOrd="0" presId="urn:microsoft.com/office/officeart/2005/8/layout/list1"/>
    <dgm:cxn modelId="{B762477B-AB4D-4117-9A6C-C88AD2BC2889}" type="presParOf" srcId="{58DBEFB4-A0F4-4139-8D02-E3D31F4EE38E}" destId="{4EF39E76-ADAF-4E98-B72C-779A12F74C46}" srcOrd="1" destOrd="0" presId="urn:microsoft.com/office/officeart/2005/8/layout/list1"/>
    <dgm:cxn modelId="{C0AC20E3-5E50-4DAF-9DA1-5A3AB212C2C0}" type="presParOf" srcId="{58DBEFB4-A0F4-4139-8D02-E3D31F4EE38E}" destId="{15601047-3314-4B44-9513-5BEEDF2F0181}" srcOrd="2" destOrd="0" presId="urn:microsoft.com/office/officeart/2005/8/layout/list1"/>
    <dgm:cxn modelId="{188FF33D-3563-438A-AEDF-734F836A7242}" type="presParOf" srcId="{58DBEFB4-A0F4-4139-8D02-E3D31F4EE38E}" destId="{6E789094-B86F-4AAC-B935-C084B3D9F3CC}" srcOrd="3" destOrd="0" presId="urn:microsoft.com/office/officeart/2005/8/layout/list1"/>
    <dgm:cxn modelId="{E85B5446-F264-4985-8722-C0E6BE5C0AFF}" type="presParOf" srcId="{58DBEFB4-A0F4-4139-8D02-E3D31F4EE38E}" destId="{024C1C0E-D342-46B0-8C46-C9B91E97CBEB}" srcOrd="4" destOrd="0" presId="urn:microsoft.com/office/officeart/2005/8/layout/list1"/>
    <dgm:cxn modelId="{1DE73693-FB9E-4A2F-904D-D61B17AE3D83}" type="presParOf" srcId="{024C1C0E-D342-46B0-8C46-C9B91E97CBEB}" destId="{DE4BE88E-04DA-45DB-BB29-82759D378178}" srcOrd="0" destOrd="0" presId="urn:microsoft.com/office/officeart/2005/8/layout/list1"/>
    <dgm:cxn modelId="{9626B0EC-40AA-4E65-B7C3-C02568CB079E}" type="presParOf" srcId="{024C1C0E-D342-46B0-8C46-C9B91E97CBEB}" destId="{F7448B61-7D71-4C7A-AFB7-BE03F405039A}" srcOrd="1" destOrd="0" presId="urn:microsoft.com/office/officeart/2005/8/layout/list1"/>
    <dgm:cxn modelId="{FD1BA612-3415-495E-B13A-8CA554B59EF2}" type="presParOf" srcId="{58DBEFB4-A0F4-4139-8D02-E3D31F4EE38E}" destId="{5B4CA5A0-28CE-4CF6-93D9-AD90F9B9365E}" srcOrd="5" destOrd="0" presId="urn:microsoft.com/office/officeart/2005/8/layout/list1"/>
    <dgm:cxn modelId="{EA508FAE-C078-4321-A0CF-D694BC912CA6}" type="presParOf" srcId="{58DBEFB4-A0F4-4139-8D02-E3D31F4EE38E}" destId="{884D5B9D-A024-4600-A41D-3DA9F5B5E60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6B6DC-7A8E-4251-95C2-097CBCD1B8F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B3019F4-AD17-42B5-89EA-348FFA80C557}">
      <dgm:prSet/>
      <dgm:spPr/>
      <dgm:t>
        <a:bodyPr/>
        <a:lstStyle/>
        <a:p>
          <a:r>
            <a:rPr lang="es-CO" noProof="0" dirty="0"/>
            <a:t>Cuando un afiliado haya cotizado el número de semanas mínimo requerido en el régimen de prima en tiempo anterior a su fallecimiento, sin que haya tramitado o recibido una indemnización sustitutiva de la pensión de vejez o la devolución de saldos, los beneficiarios tendrán derecho a la pensión de sobrevivientes.</a:t>
          </a:r>
        </a:p>
      </dgm:t>
    </dgm:pt>
    <dgm:pt modelId="{263A2EA8-9E95-47E5-B692-4B2427EE7030}" type="parTrans" cxnId="{CD1A3FE9-2ECD-46FD-9301-F33D00C73401}">
      <dgm:prSet/>
      <dgm:spPr/>
      <dgm:t>
        <a:bodyPr/>
        <a:lstStyle/>
        <a:p>
          <a:endParaRPr lang="en-US"/>
        </a:p>
      </dgm:t>
    </dgm:pt>
    <dgm:pt modelId="{52B54BAF-DDAB-4C44-827D-E288D3A8E2B7}" type="sibTrans" cxnId="{CD1A3FE9-2ECD-46FD-9301-F33D00C73401}">
      <dgm:prSet/>
      <dgm:spPr/>
      <dgm:t>
        <a:bodyPr/>
        <a:lstStyle/>
        <a:p>
          <a:endParaRPr lang="en-US"/>
        </a:p>
      </dgm:t>
    </dgm:pt>
    <dgm:pt modelId="{E2BBF9BC-BEC1-4882-AD53-7C51E1592F6A}">
      <dgm:prSet/>
      <dgm:spPr/>
      <dgm:t>
        <a:bodyPr/>
        <a:lstStyle/>
        <a:p>
          <a:r>
            <a:rPr lang="es-CO" noProof="0" dirty="0"/>
            <a:t>El monto de la pensión será del 80% del monto que le hubiera correspondido en una pensión de vejez.</a:t>
          </a:r>
        </a:p>
      </dgm:t>
    </dgm:pt>
    <dgm:pt modelId="{BB80FA1A-0F1F-46F4-81C8-E2B46C0FCD30}" type="parTrans" cxnId="{203614B8-22A0-48BA-9A6D-93408CDC3AA9}">
      <dgm:prSet/>
      <dgm:spPr/>
      <dgm:t>
        <a:bodyPr/>
        <a:lstStyle/>
        <a:p>
          <a:endParaRPr lang="en-US"/>
        </a:p>
      </dgm:t>
    </dgm:pt>
    <dgm:pt modelId="{E891CFA0-F657-49D8-9D14-0F07D69B1903}" type="sibTrans" cxnId="{203614B8-22A0-48BA-9A6D-93408CDC3AA9}">
      <dgm:prSet/>
      <dgm:spPr/>
      <dgm:t>
        <a:bodyPr/>
        <a:lstStyle/>
        <a:p>
          <a:endParaRPr lang="en-US"/>
        </a:p>
      </dgm:t>
    </dgm:pt>
    <dgm:pt modelId="{0AA4DD5B-D3BB-496B-BC61-19BAD77F84EF}" type="pres">
      <dgm:prSet presAssocID="{9CF6B6DC-7A8E-4251-95C2-097CBCD1B8FB}" presName="hierChild1" presStyleCnt="0">
        <dgm:presLayoutVars>
          <dgm:chPref val="1"/>
          <dgm:dir/>
          <dgm:animOne val="branch"/>
          <dgm:animLvl val="lvl"/>
          <dgm:resizeHandles/>
        </dgm:presLayoutVars>
      </dgm:prSet>
      <dgm:spPr/>
    </dgm:pt>
    <dgm:pt modelId="{17D203F3-9B0C-4AD1-B9E2-A8F79970BD49}" type="pres">
      <dgm:prSet presAssocID="{7B3019F4-AD17-42B5-89EA-348FFA80C557}" presName="hierRoot1" presStyleCnt="0"/>
      <dgm:spPr/>
    </dgm:pt>
    <dgm:pt modelId="{EB0306A9-E173-491E-AF9D-F671133F3246}" type="pres">
      <dgm:prSet presAssocID="{7B3019F4-AD17-42B5-89EA-348FFA80C557}" presName="composite" presStyleCnt="0"/>
      <dgm:spPr/>
    </dgm:pt>
    <dgm:pt modelId="{415DCDA8-FDAE-4B52-B0EB-3C3D8D00C6E9}" type="pres">
      <dgm:prSet presAssocID="{7B3019F4-AD17-42B5-89EA-348FFA80C557}" presName="background" presStyleLbl="node0" presStyleIdx="0" presStyleCnt="2"/>
      <dgm:spPr/>
    </dgm:pt>
    <dgm:pt modelId="{E136AFA5-8D7D-4DBC-8F88-EC0CE3B234EC}" type="pres">
      <dgm:prSet presAssocID="{7B3019F4-AD17-42B5-89EA-348FFA80C557}" presName="text" presStyleLbl="fgAcc0" presStyleIdx="0" presStyleCnt="2">
        <dgm:presLayoutVars>
          <dgm:chPref val="3"/>
        </dgm:presLayoutVars>
      </dgm:prSet>
      <dgm:spPr/>
    </dgm:pt>
    <dgm:pt modelId="{7ED245FD-DED4-42E8-9B10-40D04B9362EA}" type="pres">
      <dgm:prSet presAssocID="{7B3019F4-AD17-42B5-89EA-348FFA80C557}" presName="hierChild2" presStyleCnt="0"/>
      <dgm:spPr/>
    </dgm:pt>
    <dgm:pt modelId="{E3D27578-89A2-4503-AA82-803A6AA053F4}" type="pres">
      <dgm:prSet presAssocID="{E2BBF9BC-BEC1-4882-AD53-7C51E1592F6A}" presName="hierRoot1" presStyleCnt="0"/>
      <dgm:spPr/>
    </dgm:pt>
    <dgm:pt modelId="{7E45FBFB-6A00-46DF-9616-1DBAB8CBD4B9}" type="pres">
      <dgm:prSet presAssocID="{E2BBF9BC-BEC1-4882-AD53-7C51E1592F6A}" presName="composite" presStyleCnt="0"/>
      <dgm:spPr/>
    </dgm:pt>
    <dgm:pt modelId="{A4AFBEDB-EF5D-4502-94B6-42726B91A1CC}" type="pres">
      <dgm:prSet presAssocID="{E2BBF9BC-BEC1-4882-AD53-7C51E1592F6A}" presName="background" presStyleLbl="node0" presStyleIdx="1" presStyleCnt="2"/>
      <dgm:spPr/>
    </dgm:pt>
    <dgm:pt modelId="{8498B43E-B92E-4D2F-9654-41A404FD2FF0}" type="pres">
      <dgm:prSet presAssocID="{E2BBF9BC-BEC1-4882-AD53-7C51E1592F6A}" presName="text" presStyleLbl="fgAcc0" presStyleIdx="1" presStyleCnt="2">
        <dgm:presLayoutVars>
          <dgm:chPref val="3"/>
        </dgm:presLayoutVars>
      </dgm:prSet>
      <dgm:spPr/>
    </dgm:pt>
    <dgm:pt modelId="{58E97F2A-22B1-4000-85CD-6B147F9585E3}" type="pres">
      <dgm:prSet presAssocID="{E2BBF9BC-BEC1-4882-AD53-7C51E1592F6A}" presName="hierChild2" presStyleCnt="0"/>
      <dgm:spPr/>
    </dgm:pt>
  </dgm:ptLst>
  <dgm:cxnLst>
    <dgm:cxn modelId="{4693B51B-2AC5-418E-BD74-8FE5AAF04E46}" type="presOf" srcId="{7B3019F4-AD17-42B5-89EA-348FFA80C557}" destId="{E136AFA5-8D7D-4DBC-8F88-EC0CE3B234EC}" srcOrd="0" destOrd="0" presId="urn:microsoft.com/office/officeart/2005/8/layout/hierarchy1"/>
    <dgm:cxn modelId="{203614B8-22A0-48BA-9A6D-93408CDC3AA9}" srcId="{9CF6B6DC-7A8E-4251-95C2-097CBCD1B8FB}" destId="{E2BBF9BC-BEC1-4882-AD53-7C51E1592F6A}" srcOrd="1" destOrd="0" parTransId="{BB80FA1A-0F1F-46F4-81C8-E2B46C0FCD30}" sibTransId="{E891CFA0-F657-49D8-9D14-0F07D69B1903}"/>
    <dgm:cxn modelId="{B8A78CD1-2BEE-4D1F-801A-2E605B935E49}" type="presOf" srcId="{9CF6B6DC-7A8E-4251-95C2-097CBCD1B8FB}" destId="{0AA4DD5B-D3BB-496B-BC61-19BAD77F84EF}" srcOrd="0" destOrd="0" presId="urn:microsoft.com/office/officeart/2005/8/layout/hierarchy1"/>
    <dgm:cxn modelId="{CD1A3FE9-2ECD-46FD-9301-F33D00C73401}" srcId="{9CF6B6DC-7A8E-4251-95C2-097CBCD1B8FB}" destId="{7B3019F4-AD17-42B5-89EA-348FFA80C557}" srcOrd="0" destOrd="0" parTransId="{263A2EA8-9E95-47E5-B692-4B2427EE7030}" sibTransId="{52B54BAF-DDAB-4C44-827D-E288D3A8E2B7}"/>
    <dgm:cxn modelId="{DB9300FC-2454-427C-8E7F-7149047A9F97}" type="presOf" srcId="{E2BBF9BC-BEC1-4882-AD53-7C51E1592F6A}" destId="{8498B43E-B92E-4D2F-9654-41A404FD2FF0}" srcOrd="0" destOrd="0" presId="urn:microsoft.com/office/officeart/2005/8/layout/hierarchy1"/>
    <dgm:cxn modelId="{FE991CCE-A0AE-4B16-B52A-321E182F8E76}" type="presParOf" srcId="{0AA4DD5B-D3BB-496B-BC61-19BAD77F84EF}" destId="{17D203F3-9B0C-4AD1-B9E2-A8F79970BD49}" srcOrd="0" destOrd="0" presId="urn:microsoft.com/office/officeart/2005/8/layout/hierarchy1"/>
    <dgm:cxn modelId="{2602809C-E532-4F48-862A-DEEEFBE3873A}" type="presParOf" srcId="{17D203F3-9B0C-4AD1-B9E2-A8F79970BD49}" destId="{EB0306A9-E173-491E-AF9D-F671133F3246}" srcOrd="0" destOrd="0" presId="urn:microsoft.com/office/officeart/2005/8/layout/hierarchy1"/>
    <dgm:cxn modelId="{1B1B5A5E-0A7E-4896-9DA8-3F4D32A0159D}" type="presParOf" srcId="{EB0306A9-E173-491E-AF9D-F671133F3246}" destId="{415DCDA8-FDAE-4B52-B0EB-3C3D8D00C6E9}" srcOrd="0" destOrd="0" presId="urn:microsoft.com/office/officeart/2005/8/layout/hierarchy1"/>
    <dgm:cxn modelId="{B12A3E40-0B93-43F8-9552-7B2A4DCB2612}" type="presParOf" srcId="{EB0306A9-E173-491E-AF9D-F671133F3246}" destId="{E136AFA5-8D7D-4DBC-8F88-EC0CE3B234EC}" srcOrd="1" destOrd="0" presId="urn:microsoft.com/office/officeart/2005/8/layout/hierarchy1"/>
    <dgm:cxn modelId="{9D7FD66D-63F4-422D-AE7B-B428B94E6F9B}" type="presParOf" srcId="{17D203F3-9B0C-4AD1-B9E2-A8F79970BD49}" destId="{7ED245FD-DED4-42E8-9B10-40D04B9362EA}" srcOrd="1" destOrd="0" presId="urn:microsoft.com/office/officeart/2005/8/layout/hierarchy1"/>
    <dgm:cxn modelId="{42915BC4-230F-4423-A41B-2C6158A86A8E}" type="presParOf" srcId="{0AA4DD5B-D3BB-496B-BC61-19BAD77F84EF}" destId="{E3D27578-89A2-4503-AA82-803A6AA053F4}" srcOrd="1" destOrd="0" presId="urn:microsoft.com/office/officeart/2005/8/layout/hierarchy1"/>
    <dgm:cxn modelId="{967794CF-66B7-4D44-AF78-351EDB203E0B}" type="presParOf" srcId="{E3D27578-89A2-4503-AA82-803A6AA053F4}" destId="{7E45FBFB-6A00-46DF-9616-1DBAB8CBD4B9}" srcOrd="0" destOrd="0" presId="urn:microsoft.com/office/officeart/2005/8/layout/hierarchy1"/>
    <dgm:cxn modelId="{B5FECC67-5209-4DB7-BD4E-B9AE10C7CEF9}" type="presParOf" srcId="{7E45FBFB-6A00-46DF-9616-1DBAB8CBD4B9}" destId="{A4AFBEDB-EF5D-4502-94B6-42726B91A1CC}" srcOrd="0" destOrd="0" presId="urn:microsoft.com/office/officeart/2005/8/layout/hierarchy1"/>
    <dgm:cxn modelId="{B230D46A-3590-4492-A9DA-A527CCDE807E}" type="presParOf" srcId="{7E45FBFB-6A00-46DF-9616-1DBAB8CBD4B9}" destId="{8498B43E-B92E-4D2F-9654-41A404FD2FF0}" srcOrd="1" destOrd="0" presId="urn:microsoft.com/office/officeart/2005/8/layout/hierarchy1"/>
    <dgm:cxn modelId="{1CFE27CC-CA9A-4D7E-BE16-FA5822D0ECCB}" type="presParOf" srcId="{E3D27578-89A2-4503-AA82-803A6AA053F4}" destId="{58E97F2A-22B1-4000-85CD-6B147F9585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401B6B-1A17-4F10-ABA6-32302EF13D6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EE04C4-C393-4EFB-932A-3EE7050B7915}">
      <dgm:prSet/>
      <dgm:spPr/>
      <dgm:t>
        <a:bodyPr/>
        <a:lstStyle/>
        <a:p>
          <a:r>
            <a:rPr lang="es-CO" b="0" i="1" baseline="0" noProof="0" dirty="0"/>
            <a:t>Prima Media con Prestación Definida</a:t>
          </a:r>
          <a:endParaRPr lang="es-CO" noProof="0" dirty="0"/>
        </a:p>
      </dgm:t>
    </dgm:pt>
    <dgm:pt modelId="{AB8668C5-6E87-4CE9-A90A-5B2CC34C497C}" type="parTrans" cxnId="{7C654867-EE61-429D-B6F9-B770675E2332}">
      <dgm:prSet/>
      <dgm:spPr/>
      <dgm:t>
        <a:bodyPr/>
        <a:lstStyle/>
        <a:p>
          <a:endParaRPr lang="en-US"/>
        </a:p>
      </dgm:t>
    </dgm:pt>
    <dgm:pt modelId="{F67C56CF-B699-4C4A-BB8D-822623ACA5C3}" type="sibTrans" cxnId="{7C654867-EE61-429D-B6F9-B770675E2332}">
      <dgm:prSet/>
      <dgm:spPr/>
      <dgm:t>
        <a:bodyPr/>
        <a:lstStyle/>
        <a:p>
          <a:endParaRPr lang="en-US"/>
        </a:p>
      </dgm:t>
    </dgm:pt>
    <dgm:pt modelId="{7DEF4E42-3CA1-4E46-B0DE-111EC0B415AF}">
      <dgm:prSet/>
      <dgm:spPr/>
      <dgm:t>
        <a:bodyPr/>
        <a:lstStyle/>
        <a:p>
          <a:r>
            <a:rPr lang="es-CO" i="1" noProof="0" dirty="0"/>
            <a:t>Edad (62 hombres y 57 mujeres)</a:t>
          </a:r>
          <a:endParaRPr lang="es-CO" noProof="0" dirty="0"/>
        </a:p>
      </dgm:t>
    </dgm:pt>
    <dgm:pt modelId="{16D73E73-51A4-43A3-BCA7-534F20F9C24B}" type="parTrans" cxnId="{95461863-FCE8-46FA-ABBA-7AD9B52C7BCC}">
      <dgm:prSet/>
      <dgm:spPr/>
      <dgm:t>
        <a:bodyPr/>
        <a:lstStyle/>
        <a:p>
          <a:endParaRPr lang="en-US"/>
        </a:p>
      </dgm:t>
    </dgm:pt>
    <dgm:pt modelId="{9FABCB45-AC9E-42C2-ADD2-8C572E64B7EE}" type="sibTrans" cxnId="{95461863-FCE8-46FA-ABBA-7AD9B52C7BCC}">
      <dgm:prSet/>
      <dgm:spPr/>
      <dgm:t>
        <a:bodyPr/>
        <a:lstStyle/>
        <a:p>
          <a:endParaRPr lang="en-US"/>
        </a:p>
      </dgm:t>
    </dgm:pt>
    <dgm:pt modelId="{1D42975F-47B9-472C-865B-20057BA7B612}">
      <dgm:prSet/>
      <dgm:spPr/>
      <dgm:t>
        <a:bodyPr/>
        <a:lstStyle/>
        <a:p>
          <a:r>
            <a:rPr lang="es-CO" i="1" noProof="0" dirty="0"/>
            <a:t>Tiempo (1300 semanas)</a:t>
          </a:r>
          <a:endParaRPr lang="es-CO" noProof="0" dirty="0"/>
        </a:p>
      </dgm:t>
    </dgm:pt>
    <dgm:pt modelId="{F4AACB7A-5680-499F-8DFF-A31614936244}" type="parTrans" cxnId="{73B62087-EEF6-4C67-9E24-B5A08A9DDECC}">
      <dgm:prSet/>
      <dgm:spPr/>
      <dgm:t>
        <a:bodyPr/>
        <a:lstStyle/>
        <a:p>
          <a:endParaRPr lang="en-US"/>
        </a:p>
      </dgm:t>
    </dgm:pt>
    <dgm:pt modelId="{69A8E051-9582-4C23-9836-4F6D1D285595}" type="sibTrans" cxnId="{73B62087-EEF6-4C67-9E24-B5A08A9DDECC}">
      <dgm:prSet/>
      <dgm:spPr/>
      <dgm:t>
        <a:bodyPr/>
        <a:lstStyle/>
        <a:p>
          <a:endParaRPr lang="en-US"/>
        </a:p>
      </dgm:t>
    </dgm:pt>
    <dgm:pt modelId="{9DB8D3F7-BB6A-45EE-B904-BF032ABC1CEB}">
      <dgm:prSet/>
      <dgm:spPr/>
      <dgm:t>
        <a:bodyPr/>
        <a:lstStyle/>
        <a:p>
          <a:r>
            <a:rPr lang="es-CO" i="1" noProof="0" dirty="0"/>
            <a:t>Fondo común de Naturaleza Pública</a:t>
          </a:r>
          <a:endParaRPr lang="es-CO" noProof="0" dirty="0"/>
        </a:p>
      </dgm:t>
    </dgm:pt>
    <dgm:pt modelId="{46373AD1-2DBA-419E-9770-1DB51D2FFAB5}" type="parTrans" cxnId="{71CB2E6F-26E2-4D2B-BA20-6DFD5759C345}">
      <dgm:prSet/>
      <dgm:spPr/>
      <dgm:t>
        <a:bodyPr/>
        <a:lstStyle/>
        <a:p>
          <a:endParaRPr lang="en-US"/>
        </a:p>
      </dgm:t>
    </dgm:pt>
    <dgm:pt modelId="{E2687F0D-9D51-4FF7-89F8-3C0F87B331DE}" type="sibTrans" cxnId="{71CB2E6F-26E2-4D2B-BA20-6DFD5759C345}">
      <dgm:prSet/>
      <dgm:spPr/>
      <dgm:t>
        <a:bodyPr/>
        <a:lstStyle/>
        <a:p>
          <a:endParaRPr lang="en-US"/>
        </a:p>
      </dgm:t>
    </dgm:pt>
    <dgm:pt modelId="{45BD1D6A-606B-4691-A09F-281063A50E04}">
      <dgm:prSet/>
      <dgm:spPr/>
      <dgm:t>
        <a:bodyPr/>
        <a:lstStyle/>
        <a:p>
          <a:r>
            <a:rPr lang="es-CO" i="1" noProof="0" dirty="0"/>
            <a:t>Indemnización (aportes actualizados)</a:t>
          </a:r>
          <a:endParaRPr lang="es-CO" noProof="0" dirty="0"/>
        </a:p>
      </dgm:t>
    </dgm:pt>
    <dgm:pt modelId="{3719D607-9D5B-4473-A5D0-0D1AF07DDFAF}" type="parTrans" cxnId="{5885D1EB-582C-427F-8974-73A190E00B23}">
      <dgm:prSet/>
      <dgm:spPr/>
      <dgm:t>
        <a:bodyPr/>
        <a:lstStyle/>
        <a:p>
          <a:endParaRPr lang="en-US"/>
        </a:p>
      </dgm:t>
    </dgm:pt>
    <dgm:pt modelId="{4F386FF6-68E3-4CE4-8458-364C0E3D1721}" type="sibTrans" cxnId="{5885D1EB-582C-427F-8974-73A190E00B23}">
      <dgm:prSet/>
      <dgm:spPr/>
      <dgm:t>
        <a:bodyPr/>
        <a:lstStyle/>
        <a:p>
          <a:endParaRPr lang="en-US"/>
        </a:p>
      </dgm:t>
    </dgm:pt>
    <dgm:pt modelId="{6EA043B3-53C9-4948-A399-C5FB4CF24124}">
      <dgm:prSet/>
      <dgm:spPr/>
      <dgm:t>
        <a:bodyPr/>
        <a:lstStyle/>
        <a:p>
          <a:r>
            <a:rPr lang="es-CO" i="1" noProof="0" dirty="0"/>
            <a:t>Régimen subsidiado</a:t>
          </a:r>
          <a:endParaRPr lang="es-CO" noProof="0" dirty="0"/>
        </a:p>
      </dgm:t>
    </dgm:pt>
    <dgm:pt modelId="{DA512CF8-378B-4C80-8BBF-5BB34F2B053F}" type="parTrans" cxnId="{4CA0548A-F38C-47F3-B551-3B692654C961}">
      <dgm:prSet/>
      <dgm:spPr/>
      <dgm:t>
        <a:bodyPr/>
        <a:lstStyle/>
        <a:p>
          <a:endParaRPr lang="en-US"/>
        </a:p>
      </dgm:t>
    </dgm:pt>
    <dgm:pt modelId="{777C9AC3-3C20-433E-B627-DC90FB7076FD}" type="sibTrans" cxnId="{4CA0548A-F38C-47F3-B551-3B692654C961}">
      <dgm:prSet/>
      <dgm:spPr/>
      <dgm:t>
        <a:bodyPr/>
        <a:lstStyle/>
        <a:p>
          <a:endParaRPr lang="en-US"/>
        </a:p>
      </dgm:t>
    </dgm:pt>
    <dgm:pt modelId="{495A96D9-FCC1-453D-BC0A-5E2F1CA90187}">
      <dgm:prSet/>
      <dgm:spPr/>
      <dgm:t>
        <a:bodyPr/>
        <a:lstStyle/>
        <a:p>
          <a:r>
            <a:rPr lang="es-CO" i="1" noProof="0" dirty="0"/>
            <a:t>Ahorro Individual con solidaridad</a:t>
          </a:r>
          <a:endParaRPr lang="es-CO" noProof="0" dirty="0"/>
        </a:p>
      </dgm:t>
    </dgm:pt>
    <dgm:pt modelId="{BDED160A-8BB4-4B7E-AA4E-549B3340141B}" type="parTrans" cxnId="{97FB3C48-A28D-44D7-9804-41C6F9A171B8}">
      <dgm:prSet/>
      <dgm:spPr/>
      <dgm:t>
        <a:bodyPr/>
        <a:lstStyle/>
        <a:p>
          <a:endParaRPr lang="en-US"/>
        </a:p>
      </dgm:t>
    </dgm:pt>
    <dgm:pt modelId="{81613AA5-B4E4-422E-8955-0BAB8A99DCF8}" type="sibTrans" cxnId="{97FB3C48-A28D-44D7-9804-41C6F9A171B8}">
      <dgm:prSet/>
      <dgm:spPr/>
      <dgm:t>
        <a:bodyPr/>
        <a:lstStyle/>
        <a:p>
          <a:endParaRPr lang="en-US"/>
        </a:p>
      </dgm:t>
    </dgm:pt>
    <dgm:pt modelId="{064D5A08-543F-4CAC-8A1A-0992D7C15EC6}">
      <dgm:prSet/>
      <dgm:spPr/>
      <dgm:t>
        <a:bodyPr/>
        <a:lstStyle/>
        <a:p>
          <a:r>
            <a:rPr lang="es-CO" i="1" noProof="0" dirty="0"/>
            <a:t>Capital (aportes, bonos, rendimientos)</a:t>
          </a:r>
          <a:endParaRPr lang="es-CO" noProof="0" dirty="0"/>
        </a:p>
      </dgm:t>
    </dgm:pt>
    <dgm:pt modelId="{E9447B51-DDDF-4C90-BBE4-2AF51CD23910}" type="parTrans" cxnId="{03B9F6E5-723D-4F01-B7CE-83F940AE25B6}">
      <dgm:prSet/>
      <dgm:spPr/>
      <dgm:t>
        <a:bodyPr/>
        <a:lstStyle/>
        <a:p>
          <a:endParaRPr lang="en-US"/>
        </a:p>
      </dgm:t>
    </dgm:pt>
    <dgm:pt modelId="{3B6978ED-73A5-4D15-B2D3-2335A4AF7867}" type="sibTrans" cxnId="{03B9F6E5-723D-4F01-B7CE-83F940AE25B6}">
      <dgm:prSet/>
      <dgm:spPr/>
      <dgm:t>
        <a:bodyPr/>
        <a:lstStyle/>
        <a:p>
          <a:endParaRPr lang="en-US"/>
        </a:p>
      </dgm:t>
    </dgm:pt>
    <dgm:pt modelId="{394A3179-6694-48AC-A2C1-48EAF1D1B51D}">
      <dgm:prSet/>
      <dgm:spPr/>
      <dgm:t>
        <a:bodyPr/>
        <a:lstStyle/>
        <a:p>
          <a:r>
            <a:rPr lang="es-CO" i="1" noProof="0" dirty="0"/>
            <a:t>Pensión anticipada</a:t>
          </a:r>
          <a:endParaRPr lang="es-CO" noProof="0" dirty="0"/>
        </a:p>
      </dgm:t>
    </dgm:pt>
    <dgm:pt modelId="{770CF554-DF74-4F3B-B398-518BD0A3E4D4}" type="parTrans" cxnId="{506B90A2-AC38-42DF-900C-C764E85774FB}">
      <dgm:prSet/>
      <dgm:spPr/>
      <dgm:t>
        <a:bodyPr/>
        <a:lstStyle/>
        <a:p>
          <a:endParaRPr lang="en-US"/>
        </a:p>
      </dgm:t>
    </dgm:pt>
    <dgm:pt modelId="{EC2D0185-5117-4857-8F7E-3F6F22AD5956}" type="sibTrans" cxnId="{506B90A2-AC38-42DF-900C-C764E85774FB}">
      <dgm:prSet/>
      <dgm:spPr/>
      <dgm:t>
        <a:bodyPr/>
        <a:lstStyle/>
        <a:p>
          <a:endParaRPr lang="en-US"/>
        </a:p>
      </dgm:t>
    </dgm:pt>
    <dgm:pt modelId="{085FA23B-49E0-442A-8360-E8712B97E806}">
      <dgm:prSet/>
      <dgm:spPr/>
      <dgm:t>
        <a:bodyPr/>
        <a:lstStyle/>
        <a:p>
          <a:r>
            <a:rPr lang="es-CO" i="1" noProof="0" dirty="0"/>
            <a:t>Pensión mínima de Garantía (Edad y 1150 semanas)</a:t>
          </a:r>
          <a:endParaRPr lang="es-CO" noProof="0" dirty="0"/>
        </a:p>
      </dgm:t>
    </dgm:pt>
    <dgm:pt modelId="{67643EC0-1F96-4D3A-8C5B-1BDE6CB4357F}" type="parTrans" cxnId="{D5A430D9-68EA-4BC2-AE46-F6A2F3D3B637}">
      <dgm:prSet/>
      <dgm:spPr/>
      <dgm:t>
        <a:bodyPr/>
        <a:lstStyle/>
        <a:p>
          <a:endParaRPr lang="en-US"/>
        </a:p>
      </dgm:t>
    </dgm:pt>
    <dgm:pt modelId="{2FB41A62-B5F0-445D-A758-8433D6FB8040}" type="sibTrans" cxnId="{D5A430D9-68EA-4BC2-AE46-F6A2F3D3B637}">
      <dgm:prSet/>
      <dgm:spPr/>
      <dgm:t>
        <a:bodyPr/>
        <a:lstStyle/>
        <a:p>
          <a:endParaRPr lang="en-US"/>
        </a:p>
      </dgm:t>
    </dgm:pt>
    <dgm:pt modelId="{480B8E27-2FD2-490E-830F-27D4FD333914}">
      <dgm:prSet/>
      <dgm:spPr/>
      <dgm:t>
        <a:bodyPr/>
        <a:lstStyle/>
        <a:p>
          <a:r>
            <a:rPr lang="es-CO" i="1" noProof="0" dirty="0"/>
            <a:t>Devolución de saldos (aportes, bonos y rendimientos)</a:t>
          </a:r>
          <a:endParaRPr lang="es-CO" noProof="0" dirty="0"/>
        </a:p>
      </dgm:t>
    </dgm:pt>
    <dgm:pt modelId="{3AEF9F65-4D44-41BF-B505-F8D329A837CA}" type="parTrans" cxnId="{253A83FA-7383-40D2-91C4-049B9CC9851E}">
      <dgm:prSet/>
      <dgm:spPr/>
      <dgm:t>
        <a:bodyPr/>
        <a:lstStyle/>
        <a:p>
          <a:endParaRPr lang="en-US"/>
        </a:p>
      </dgm:t>
    </dgm:pt>
    <dgm:pt modelId="{D0308D7D-74D8-4A5A-BE74-D2F407E0660F}" type="sibTrans" cxnId="{253A83FA-7383-40D2-91C4-049B9CC9851E}">
      <dgm:prSet/>
      <dgm:spPr/>
      <dgm:t>
        <a:bodyPr/>
        <a:lstStyle/>
        <a:p>
          <a:endParaRPr lang="en-US"/>
        </a:p>
      </dgm:t>
    </dgm:pt>
    <dgm:pt modelId="{D1F5A148-0D6C-4460-A024-19F360DA6DA8}">
      <dgm:prSet/>
      <dgm:spPr/>
      <dgm:t>
        <a:bodyPr/>
        <a:lstStyle/>
        <a:p>
          <a:r>
            <a:rPr lang="es-CO" noProof="0" dirty="0"/>
            <a:t>Pensiones especiales</a:t>
          </a:r>
        </a:p>
      </dgm:t>
    </dgm:pt>
    <dgm:pt modelId="{4AF2E49F-29BD-48C9-A5E6-BED70CB4A9BC}" type="parTrans" cxnId="{6856A74A-BCCD-4F59-9446-88EAE8780CDD}">
      <dgm:prSet/>
      <dgm:spPr/>
    </dgm:pt>
    <dgm:pt modelId="{35AF3C6A-C676-4162-ADC4-0D7F150F891C}" type="sibTrans" cxnId="{6856A74A-BCCD-4F59-9446-88EAE8780CDD}">
      <dgm:prSet/>
      <dgm:spPr/>
    </dgm:pt>
    <dgm:pt modelId="{B4A72BB7-DF0A-4E25-82F1-94DB446D0366}">
      <dgm:prSet/>
      <dgm:spPr/>
      <dgm:t>
        <a:bodyPr/>
        <a:lstStyle/>
        <a:p>
          <a:r>
            <a:rPr lang="es-CO" noProof="0" dirty="0"/>
            <a:t>Entran en consideración factores cómo composición del grupo familiar, edad del cónyuge, edad y estado de salud de los hijos, </a:t>
          </a:r>
        </a:p>
      </dgm:t>
    </dgm:pt>
    <dgm:pt modelId="{6CA724BB-E8EA-413D-858F-1846F383AA87}" type="parTrans" cxnId="{29EA3671-30F1-4117-B51C-91E07A95E3C5}">
      <dgm:prSet/>
      <dgm:spPr/>
    </dgm:pt>
    <dgm:pt modelId="{AC2E10C3-45BF-41EF-AE54-CCE50E44B7A0}" type="sibTrans" cxnId="{29EA3671-30F1-4117-B51C-91E07A95E3C5}">
      <dgm:prSet/>
      <dgm:spPr/>
    </dgm:pt>
    <dgm:pt modelId="{867F9662-B659-41DA-BD3F-175E0804D826}" type="pres">
      <dgm:prSet presAssocID="{C0401B6B-1A17-4F10-ABA6-32302EF13D64}" presName="Name0" presStyleCnt="0">
        <dgm:presLayoutVars>
          <dgm:dir/>
          <dgm:animLvl val="lvl"/>
          <dgm:resizeHandles val="exact"/>
        </dgm:presLayoutVars>
      </dgm:prSet>
      <dgm:spPr/>
    </dgm:pt>
    <dgm:pt modelId="{18B776A7-4A6C-4C0B-8857-EAA2707D0955}" type="pres">
      <dgm:prSet presAssocID="{24EE04C4-C393-4EFB-932A-3EE7050B7915}" presName="linNode" presStyleCnt="0"/>
      <dgm:spPr/>
    </dgm:pt>
    <dgm:pt modelId="{8113D57B-8A0B-43CC-9F35-2F4873D170D4}" type="pres">
      <dgm:prSet presAssocID="{24EE04C4-C393-4EFB-932A-3EE7050B7915}" presName="parentText" presStyleLbl="node1" presStyleIdx="0" presStyleCnt="2">
        <dgm:presLayoutVars>
          <dgm:chMax val="1"/>
          <dgm:bulletEnabled val="1"/>
        </dgm:presLayoutVars>
      </dgm:prSet>
      <dgm:spPr/>
    </dgm:pt>
    <dgm:pt modelId="{478D56FA-AE39-4636-BDA5-0FA2E5A6361D}" type="pres">
      <dgm:prSet presAssocID="{24EE04C4-C393-4EFB-932A-3EE7050B7915}" presName="descendantText" presStyleLbl="alignAccFollowNode1" presStyleIdx="0" presStyleCnt="2">
        <dgm:presLayoutVars>
          <dgm:bulletEnabled val="1"/>
        </dgm:presLayoutVars>
      </dgm:prSet>
      <dgm:spPr/>
    </dgm:pt>
    <dgm:pt modelId="{C68EF2BB-FFF5-4D01-A9F4-9CD8AC6DCC07}" type="pres">
      <dgm:prSet presAssocID="{F67C56CF-B699-4C4A-BB8D-822623ACA5C3}" presName="sp" presStyleCnt="0"/>
      <dgm:spPr/>
    </dgm:pt>
    <dgm:pt modelId="{0E2453AE-C1B6-478A-9733-D7D7D98608BD}" type="pres">
      <dgm:prSet presAssocID="{495A96D9-FCC1-453D-BC0A-5E2F1CA90187}" presName="linNode" presStyleCnt="0"/>
      <dgm:spPr/>
    </dgm:pt>
    <dgm:pt modelId="{99118EB8-3162-49D4-B30E-07D85D18909D}" type="pres">
      <dgm:prSet presAssocID="{495A96D9-FCC1-453D-BC0A-5E2F1CA90187}" presName="parentText" presStyleLbl="node1" presStyleIdx="1" presStyleCnt="2">
        <dgm:presLayoutVars>
          <dgm:chMax val="1"/>
          <dgm:bulletEnabled val="1"/>
        </dgm:presLayoutVars>
      </dgm:prSet>
      <dgm:spPr/>
    </dgm:pt>
    <dgm:pt modelId="{AAA40B52-B755-432F-9C7D-1CA695B7A55A}" type="pres">
      <dgm:prSet presAssocID="{495A96D9-FCC1-453D-BC0A-5E2F1CA90187}" presName="descendantText" presStyleLbl="alignAccFollowNode1" presStyleIdx="1" presStyleCnt="2">
        <dgm:presLayoutVars>
          <dgm:bulletEnabled val="1"/>
        </dgm:presLayoutVars>
      </dgm:prSet>
      <dgm:spPr/>
    </dgm:pt>
  </dgm:ptLst>
  <dgm:cxnLst>
    <dgm:cxn modelId="{2C212F2B-62EF-4E8D-A972-135660E31DFF}" type="presOf" srcId="{C0401B6B-1A17-4F10-ABA6-32302EF13D64}" destId="{867F9662-B659-41DA-BD3F-175E0804D826}" srcOrd="0" destOrd="0" presId="urn:microsoft.com/office/officeart/2005/8/layout/vList5"/>
    <dgm:cxn modelId="{95461863-FCE8-46FA-ABBA-7AD9B52C7BCC}" srcId="{24EE04C4-C393-4EFB-932A-3EE7050B7915}" destId="{7DEF4E42-3CA1-4E46-B0DE-111EC0B415AF}" srcOrd="0" destOrd="0" parTransId="{16D73E73-51A4-43A3-BCA7-534F20F9C24B}" sibTransId="{9FABCB45-AC9E-42C2-ADD2-8C572E64B7EE}"/>
    <dgm:cxn modelId="{7C654867-EE61-429D-B6F9-B770675E2332}" srcId="{C0401B6B-1A17-4F10-ABA6-32302EF13D64}" destId="{24EE04C4-C393-4EFB-932A-3EE7050B7915}" srcOrd="0" destOrd="0" parTransId="{AB8668C5-6E87-4CE9-A90A-5B2CC34C497C}" sibTransId="{F67C56CF-B699-4C4A-BB8D-822623ACA5C3}"/>
    <dgm:cxn modelId="{97FB3C48-A28D-44D7-9804-41C6F9A171B8}" srcId="{C0401B6B-1A17-4F10-ABA6-32302EF13D64}" destId="{495A96D9-FCC1-453D-BC0A-5E2F1CA90187}" srcOrd="1" destOrd="0" parTransId="{BDED160A-8BB4-4B7E-AA4E-549B3340141B}" sibTransId="{81613AA5-B4E4-422E-8955-0BAB8A99DCF8}"/>
    <dgm:cxn modelId="{6856A74A-BCCD-4F59-9446-88EAE8780CDD}" srcId="{24EE04C4-C393-4EFB-932A-3EE7050B7915}" destId="{D1F5A148-0D6C-4460-A024-19F360DA6DA8}" srcOrd="5" destOrd="0" parTransId="{4AF2E49F-29BD-48C9-A5E6-BED70CB4A9BC}" sibTransId="{35AF3C6A-C676-4162-ADC4-0D7F150F891C}"/>
    <dgm:cxn modelId="{71CB2E6F-26E2-4D2B-BA20-6DFD5759C345}" srcId="{24EE04C4-C393-4EFB-932A-3EE7050B7915}" destId="{9DB8D3F7-BB6A-45EE-B904-BF032ABC1CEB}" srcOrd="2" destOrd="0" parTransId="{46373AD1-2DBA-419E-9770-1DB51D2FFAB5}" sibTransId="{E2687F0D-9D51-4FF7-89F8-3C0F87B331DE}"/>
    <dgm:cxn modelId="{29EA3671-30F1-4117-B51C-91E07A95E3C5}" srcId="{495A96D9-FCC1-453D-BC0A-5E2F1CA90187}" destId="{B4A72BB7-DF0A-4E25-82F1-94DB446D0366}" srcOrd="2" destOrd="0" parTransId="{6CA724BB-E8EA-413D-858F-1846F383AA87}" sibTransId="{AC2E10C3-45BF-41EF-AE54-CCE50E44B7A0}"/>
    <dgm:cxn modelId="{61256177-4439-4468-ADAF-92C8ADBF41C4}" type="presOf" srcId="{D1F5A148-0D6C-4460-A024-19F360DA6DA8}" destId="{478D56FA-AE39-4636-BDA5-0FA2E5A6361D}" srcOrd="0" destOrd="5" presId="urn:microsoft.com/office/officeart/2005/8/layout/vList5"/>
    <dgm:cxn modelId="{73B62087-EEF6-4C67-9E24-B5A08A9DDECC}" srcId="{24EE04C4-C393-4EFB-932A-3EE7050B7915}" destId="{1D42975F-47B9-472C-865B-20057BA7B612}" srcOrd="1" destOrd="0" parTransId="{F4AACB7A-5680-499F-8DFF-A31614936244}" sibTransId="{69A8E051-9582-4C23-9836-4F6D1D285595}"/>
    <dgm:cxn modelId="{9CD3DE88-54BB-4A2A-80A9-34D4A8480750}" type="presOf" srcId="{7DEF4E42-3CA1-4E46-B0DE-111EC0B415AF}" destId="{478D56FA-AE39-4636-BDA5-0FA2E5A6361D}" srcOrd="0" destOrd="0" presId="urn:microsoft.com/office/officeart/2005/8/layout/vList5"/>
    <dgm:cxn modelId="{4CA0548A-F38C-47F3-B551-3B692654C961}" srcId="{24EE04C4-C393-4EFB-932A-3EE7050B7915}" destId="{6EA043B3-53C9-4948-A399-C5FB4CF24124}" srcOrd="4" destOrd="0" parTransId="{DA512CF8-378B-4C80-8BBF-5BB34F2B053F}" sibTransId="{777C9AC3-3C20-433E-B627-DC90FB7076FD}"/>
    <dgm:cxn modelId="{9E6AF58A-97C9-4F9B-9858-3CBC66A86CF3}" type="presOf" srcId="{064D5A08-543F-4CAC-8A1A-0992D7C15EC6}" destId="{AAA40B52-B755-432F-9C7D-1CA695B7A55A}" srcOrd="0" destOrd="0" presId="urn:microsoft.com/office/officeart/2005/8/layout/vList5"/>
    <dgm:cxn modelId="{50F15A90-9F70-44DB-A96C-3C0ACE19F1E5}" type="presOf" srcId="{B4A72BB7-DF0A-4E25-82F1-94DB446D0366}" destId="{AAA40B52-B755-432F-9C7D-1CA695B7A55A}" srcOrd="0" destOrd="2" presId="urn:microsoft.com/office/officeart/2005/8/layout/vList5"/>
    <dgm:cxn modelId="{318C3D94-E380-4F38-8675-90002D921993}" type="presOf" srcId="{24EE04C4-C393-4EFB-932A-3EE7050B7915}" destId="{8113D57B-8A0B-43CC-9F35-2F4873D170D4}" srcOrd="0" destOrd="0" presId="urn:microsoft.com/office/officeart/2005/8/layout/vList5"/>
    <dgm:cxn modelId="{8DC51498-20AF-4AD1-86B6-CEF3B11760DB}" type="presOf" srcId="{495A96D9-FCC1-453D-BC0A-5E2F1CA90187}" destId="{99118EB8-3162-49D4-B30E-07D85D18909D}" srcOrd="0" destOrd="0" presId="urn:microsoft.com/office/officeart/2005/8/layout/vList5"/>
    <dgm:cxn modelId="{506B90A2-AC38-42DF-900C-C764E85774FB}" srcId="{495A96D9-FCC1-453D-BC0A-5E2F1CA90187}" destId="{394A3179-6694-48AC-A2C1-48EAF1D1B51D}" srcOrd="1" destOrd="0" parTransId="{770CF554-DF74-4F3B-B398-518BD0A3E4D4}" sibTransId="{EC2D0185-5117-4857-8F7E-3F6F22AD5956}"/>
    <dgm:cxn modelId="{85B9E0AF-A17F-402A-B149-B93829ED039E}" type="presOf" srcId="{480B8E27-2FD2-490E-830F-27D4FD333914}" destId="{AAA40B52-B755-432F-9C7D-1CA695B7A55A}" srcOrd="0" destOrd="4" presId="urn:microsoft.com/office/officeart/2005/8/layout/vList5"/>
    <dgm:cxn modelId="{05C8C9BA-C0D9-43E6-8365-2AE6731CD28D}" type="presOf" srcId="{394A3179-6694-48AC-A2C1-48EAF1D1B51D}" destId="{AAA40B52-B755-432F-9C7D-1CA695B7A55A}" srcOrd="0" destOrd="1" presId="urn:microsoft.com/office/officeart/2005/8/layout/vList5"/>
    <dgm:cxn modelId="{BEF817BC-CC65-4141-8F2B-ADEC1C91AECC}" type="presOf" srcId="{9DB8D3F7-BB6A-45EE-B904-BF032ABC1CEB}" destId="{478D56FA-AE39-4636-BDA5-0FA2E5A6361D}" srcOrd="0" destOrd="2" presId="urn:microsoft.com/office/officeart/2005/8/layout/vList5"/>
    <dgm:cxn modelId="{D5A430D9-68EA-4BC2-AE46-F6A2F3D3B637}" srcId="{495A96D9-FCC1-453D-BC0A-5E2F1CA90187}" destId="{085FA23B-49E0-442A-8360-E8712B97E806}" srcOrd="3" destOrd="0" parTransId="{67643EC0-1F96-4D3A-8C5B-1BDE6CB4357F}" sibTransId="{2FB41A62-B5F0-445D-A758-8433D6FB8040}"/>
    <dgm:cxn modelId="{E317C3DD-BE6E-4845-8BCC-3D87CFAF8E78}" type="presOf" srcId="{6EA043B3-53C9-4948-A399-C5FB4CF24124}" destId="{478D56FA-AE39-4636-BDA5-0FA2E5A6361D}" srcOrd="0" destOrd="4" presId="urn:microsoft.com/office/officeart/2005/8/layout/vList5"/>
    <dgm:cxn modelId="{03B9F6E5-723D-4F01-B7CE-83F940AE25B6}" srcId="{495A96D9-FCC1-453D-BC0A-5E2F1CA90187}" destId="{064D5A08-543F-4CAC-8A1A-0992D7C15EC6}" srcOrd="0" destOrd="0" parTransId="{E9447B51-DDDF-4C90-BBE4-2AF51CD23910}" sibTransId="{3B6978ED-73A5-4D15-B2D3-2335A4AF7867}"/>
    <dgm:cxn modelId="{5885D1EB-582C-427F-8974-73A190E00B23}" srcId="{24EE04C4-C393-4EFB-932A-3EE7050B7915}" destId="{45BD1D6A-606B-4691-A09F-281063A50E04}" srcOrd="3" destOrd="0" parTransId="{3719D607-9D5B-4473-A5D0-0D1AF07DDFAF}" sibTransId="{4F386FF6-68E3-4CE4-8458-364C0E3D1721}"/>
    <dgm:cxn modelId="{F3C019F0-34E5-4C19-8109-BBE0B93AE3E5}" type="presOf" srcId="{1D42975F-47B9-472C-865B-20057BA7B612}" destId="{478D56FA-AE39-4636-BDA5-0FA2E5A6361D}" srcOrd="0" destOrd="1" presId="urn:microsoft.com/office/officeart/2005/8/layout/vList5"/>
    <dgm:cxn modelId="{CD49BEF6-E337-4B0E-8231-E48F8EEC5AF0}" type="presOf" srcId="{085FA23B-49E0-442A-8360-E8712B97E806}" destId="{AAA40B52-B755-432F-9C7D-1CA695B7A55A}" srcOrd="0" destOrd="3" presId="urn:microsoft.com/office/officeart/2005/8/layout/vList5"/>
    <dgm:cxn modelId="{253A83FA-7383-40D2-91C4-049B9CC9851E}" srcId="{495A96D9-FCC1-453D-BC0A-5E2F1CA90187}" destId="{480B8E27-2FD2-490E-830F-27D4FD333914}" srcOrd="4" destOrd="0" parTransId="{3AEF9F65-4D44-41BF-B505-F8D329A837CA}" sibTransId="{D0308D7D-74D8-4A5A-BE74-D2F407E0660F}"/>
    <dgm:cxn modelId="{549114FE-19F3-4594-93A6-39A48535B0DB}" type="presOf" srcId="{45BD1D6A-606B-4691-A09F-281063A50E04}" destId="{478D56FA-AE39-4636-BDA5-0FA2E5A6361D}" srcOrd="0" destOrd="3" presId="urn:microsoft.com/office/officeart/2005/8/layout/vList5"/>
    <dgm:cxn modelId="{91BD27B6-F577-40A3-ACEF-56ABE0F4ADCD}" type="presParOf" srcId="{867F9662-B659-41DA-BD3F-175E0804D826}" destId="{18B776A7-4A6C-4C0B-8857-EAA2707D0955}" srcOrd="0" destOrd="0" presId="urn:microsoft.com/office/officeart/2005/8/layout/vList5"/>
    <dgm:cxn modelId="{32830C0D-5BF5-44D5-8BA0-38BD60A57A4D}" type="presParOf" srcId="{18B776A7-4A6C-4C0B-8857-EAA2707D0955}" destId="{8113D57B-8A0B-43CC-9F35-2F4873D170D4}" srcOrd="0" destOrd="0" presId="urn:microsoft.com/office/officeart/2005/8/layout/vList5"/>
    <dgm:cxn modelId="{8D33D1C1-7B7F-43BB-B7AF-D94AF1576EB5}" type="presParOf" srcId="{18B776A7-4A6C-4C0B-8857-EAA2707D0955}" destId="{478D56FA-AE39-4636-BDA5-0FA2E5A6361D}" srcOrd="1" destOrd="0" presId="urn:microsoft.com/office/officeart/2005/8/layout/vList5"/>
    <dgm:cxn modelId="{6F8BE075-6327-4A71-B14C-2694D29A5C8E}" type="presParOf" srcId="{867F9662-B659-41DA-BD3F-175E0804D826}" destId="{C68EF2BB-FFF5-4D01-A9F4-9CD8AC6DCC07}" srcOrd="1" destOrd="0" presId="urn:microsoft.com/office/officeart/2005/8/layout/vList5"/>
    <dgm:cxn modelId="{C42E23E5-9054-4224-A620-A63B1F4993C2}" type="presParOf" srcId="{867F9662-B659-41DA-BD3F-175E0804D826}" destId="{0E2453AE-C1B6-478A-9733-D7D7D98608BD}" srcOrd="2" destOrd="0" presId="urn:microsoft.com/office/officeart/2005/8/layout/vList5"/>
    <dgm:cxn modelId="{CBD2526A-D87E-4DDE-8C03-664BD599E7DB}" type="presParOf" srcId="{0E2453AE-C1B6-478A-9733-D7D7D98608BD}" destId="{99118EB8-3162-49D4-B30E-07D85D18909D}" srcOrd="0" destOrd="0" presId="urn:microsoft.com/office/officeart/2005/8/layout/vList5"/>
    <dgm:cxn modelId="{537D45B3-A770-4AAA-80B0-56C1C1791C7A}" type="presParOf" srcId="{0E2453AE-C1B6-478A-9733-D7D7D98608BD}" destId="{AAA40B52-B755-432F-9C7D-1CA695B7A55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883CD4-BAEC-4FBA-97CB-27B60DF2028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E27AA98-01D5-4FAD-8050-8CE63190AA84}">
      <dgm:prSet/>
      <dgm:spPr/>
      <dgm:t>
        <a:bodyPr/>
        <a:lstStyle/>
        <a:p>
          <a:r>
            <a:rPr lang="es-CO" b="0" i="1" baseline="0" noProof="0" dirty="0"/>
            <a:t>IBL</a:t>
          </a:r>
          <a:endParaRPr lang="es-CO" noProof="0" dirty="0"/>
        </a:p>
      </dgm:t>
    </dgm:pt>
    <dgm:pt modelId="{C19E9A6E-75CB-4E21-ABE9-E15E4D915F03}" type="parTrans" cxnId="{1D82AA72-F673-49BD-8168-92EF05FAC67E}">
      <dgm:prSet/>
      <dgm:spPr/>
      <dgm:t>
        <a:bodyPr/>
        <a:lstStyle/>
        <a:p>
          <a:endParaRPr lang="en-US"/>
        </a:p>
      </dgm:t>
    </dgm:pt>
    <dgm:pt modelId="{BC8DE1CA-BFA8-4135-85AB-EA7B0869EB2A}" type="sibTrans" cxnId="{1D82AA72-F673-49BD-8168-92EF05FAC67E}">
      <dgm:prSet/>
      <dgm:spPr/>
      <dgm:t>
        <a:bodyPr/>
        <a:lstStyle/>
        <a:p>
          <a:endParaRPr lang="en-US"/>
        </a:p>
      </dgm:t>
    </dgm:pt>
    <dgm:pt modelId="{DF72BA07-6D9A-45DD-96B1-A8A1446DF82C}">
      <dgm:prSet/>
      <dgm:spPr/>
      <dgm:t>
        <a:bodyPr/>
        <a:lstStyle/>
        <a:p>
          <a:pPr algn="just"/>
          <a:r>
            <a:rPr lang="es-CO" i="1" noProof="0" dirty="0"/>
            <a:t>El que resulte más favorable entre el promedio de las cotizaciones de toda la vida laboral o de los 10 últimos años, actualizados con el IPC año a año</a:t>
          </a:r>
          <a:endParaRPr lang="es-CO" noProof="0" dirty="0"/>
        </a:p>
      </dgm:t>
    </dgm:pt>
    <dgm:pt modelId="{407059F5-2F07-4F97-8BFF-C3B5EDE77E36}" type="parTrans" cxnId="{F1E06AB9-B4AC-4D59-B2FB-06427CE99A0B}">
      <dgm:prSet/>
      <dgm:spPr/>
      <dgm:t>
        <a:bodyPr/>
        <a:lstStyle/>
        <a:p>
          <a:endParaRPr lang="en-US"/>
        </a:p>
      </dgm:t>
    </dgm:pt>
    <dgm:pt modelId="{CBCB05DF-A086-49CF-BAFC-89F4453D38DE}" type="sibTrans" cxnId="{F1E06AB9-B4AC-4D59-B2FB-06427CE99A0B}">
      <dgm:prSet/>
      <dgm:spPr/>
      <dgm:t>
        <a:bodyPr/>
        <a:lstStyle/>
        <a:p>
          <a:endParaRPr lang="en-US"/>
        </a:p>
      </dgm:t>
    </dgm:pt>
    <dgm:pt modelId="{1FEE0956-168B-4C06-AE0E-ABCE1084457A}">
      <dgm:prSet/>
      <dgm:spPr/>
      <dgm:t>
        <a:bodyPr/>
        <a:lstStyle/>
        <a:p>
          <a:r>
            <a:rPr lang="es-CO" b="0" i="1" baseline="0" noProof="0" dirty="0"/>
            <a:t>Tasa de reemplazo</a:t>
          </a:r>
          <a:endParaRPr lang="es-CO" noProof="0" dirty="0"/>
        </a:p>
      </dgm:t>
    </dgm:pt>
    <dgm:pt modelId="{1165B0AA-EA14-4179-878D-12DF8FA98EF9}" type="parTrans" cxnId="{14267AB9-7ECA-4876-9C87-B7249F30ED4C}">
      <dgm:prSet/>
      <dgm:spPr/>
      <dgm:t>
        <a:bodyPr/>
        <a:lstStyle/>
        <a:p>
          <a:endParaRPr lang="en-US"/>
        </a:p>
      </dgm:t>
    </dgm:pt>
    <dgm:pt modelId="{18804891-3363-47FE-9A16-AD024515655C}" type="sibTrans" cxnId="{14267AB9-7ECA-4876-9C87-B7249F30ED4C}">
      <dgm:prSet/>
      <dgm:spPr/>
      <dgm:t>
        <a:bodyPr/>
        <a:lstStyle/>
        <a:p>
          <a:endParaRPr lang="en-US"/>
        </a:p>
      </dgm:t>
    </dgm:pt>
    <dgm:pt modelId="{979B96F7-2F32-4C05-9B9F-88E5CF99164B}">
      <dgm:prSet/>
      <dgm:spPr/>
      <dgm:t>
        <a:bodyPr/>
        <a:lstStyle/>
        <a:p>
          <a:pPr algn="just"/>
          <a:r>
            <a:rPr lang="es-CO" b="0" i="1" baseline="0" noProof="0" dirty="0"/>
            <a:t>%=65,5 – (0,5 S)   Dónde S es la cantidad de veces que cabe el IBL en el salario mínimo.</a:t>
          </a:r>
          <a:endParaRPr lang="es-CO" noProof="0" dirty="0"/>
        </a:p>
      </dgm:t>
    </dgm:pt>
    <dgm:pt modelId="{BE39ED8A-2153-4D6C-A031-4FF482642402}" type="parTrans" cxnId="{676C7A54-DE78-4675-9F09-AAD513779E70}">
      <dgm:prSet/>
      <dgm:spPr/>
      <dgm:t>
        <a:bodyPr/>
        <a:lstStyle/>
        <a:p>
          <a:endParaRPr lang="en-US"/>
        </a:p>
      </dgm:t>
    </dgm:pt>
    <dgm:pt modelId="{24D3DAC3-57B6-4526-8456-8A6AE957D4CB}" type="sibTrans" cxnId="{676C7A54-DE78-4675-9F09-AAD513779E70}">
      <dgm:prSet/>
      <dgm:spPr/>
      <dgm:t>
        <a:bodyPr/>
        <a:lstStyle/>
        <a:p>
          <a:endParaRPr lang="en-US"/>
        </a:p>
      </dgm:t>
    </dgm:pt>
    <dgm:pt modelId="{8012AE5C-FCB7-4EFD-987A-53DB6BCA4816}">
      <dgm:prSet/>
      <dgm:spPr/>
      <dgm:t>
        <a:bodyPr/>
        <a:lstStyle/>
        <a:p>
          <a:r>
            <a:rPr lang="es-CO" b="0" i="1" baseline="0" noProof="0" dirty="0"/>
            <a:t>Aumento por semanas</a:t>
          </a:r>
          <a:endParaRPr lang="es-CO" noProof="0" dirty="0"/>
        </a:p>
      </dgm:t>
    </dgm:pt>
    <dgm:pt modelId="{07AC29CF-8346-4038-9817-5C9A9913EC06}" type="parTrans" cxnId="{6D79E1F1-3472-4777-B9CE-6175763BB3F5}">
      <dgm:prSet/>
      <dgm:spPr/>
      <dgm:t>
        <a:bodyPr/>
        <a:lstStyle/>
        <a:p>
          <a:endParaRPr lang="en-US"/>
        </a:p>
      </dgm:t>
    </dgm:pt>
    <dgm:pt modelId="{76FD7A05-DF83-4C36-A78C-ABA57E22955E}" type="sibTrans" cxnId="{6D79E1F1-3472-4777-B9CE-6175763BB3F5}">
      <dgm:prSet/>
      <dgm:spPr/>
      <dgm:t>
        <a:bodyPr/>
        <a:lstStyle/>
        <a:p>
          <a:endParaRPr lang="en-US"/>
        </a:p>
      </dgm:t>
    </dgm:pt>
    <dgm:pt modelId="{0683FAA7-5C11-4F0F-9DE2-33C0E848548F}">
      <dgm:prSet/>
      <dgm:spPr/>
      <dgm:t>
        <a:bodyPr/>
        <a:lstStyle/>
        <a:p>
          <a:pPr algn="just"/>
          <a:r>
            <a:rPr lang="es-CO" i="1" noProof="0" dirty="0"/>
            <a:t>Por cada 50 semanas adicionales a las mínimas requeridas, la tasa de reemplazo aumenta un 1,5% hasta llegar a un máximo del 80%</a:t>
          </a:r>
          <a:endParaRPr lang="es-CO" noProof="0" dirty="0"/>
        </a:p>
      </dgm:t>
    </dgm:pt>
    <dgm:pt modelId="{510C61AB-269A-479E-9D85-1A4FEB20B3B1}" type="parTrans" cxnId="{61A85877-8E95-4DDE-A9C6-6B7ACF53277F}">
      <dgm:prSet/>
      <dgm:spPr/>
      <dgm:t>
        <a:bodyPr/>
        <a:lstStyle/>
        <a:p>
          <a:endParaRPr lang="en-US"/>
        </a:p>
      </dgm:t>
    </dgm:pt>
    <dgm:pt modelId="{55C6F5B1-CE61-40E4-A3C5-5FBAECBFB5AA}" type="sibTrans" cxnId="{61A85877-8E95-4DDE-A9C6-6B7ACF53277F}">
      <dgm:prSet/>
      <dgm:spPr/>
      <dgm:t>
        <a:bodyPr/>
        <a:lstStyle/>
        <a:p>
          <a:endParaRPr lang="en-US"/>
        </a:p>
      </dgm:t>
    </dgm:pt>
    <dgm:pt modelId="{F11E60FF-9654-4D3A-9AB2-071D8A0663CF}" type="pres">
      <dgm:prSet presAssocID="{97883CD4-BAEC-4FBA-97CB-27B60DF20285}" presName="vert0" presStyleCnt="0">
        <dgm:presLayoutVars>
          <dgm:dir/>
          <dgm:animOne val="branch"/>
          <dgm:animLvl val="lvl"/>
        </dgm:presLayoutVars>
      </dgm:prSet>
      <dgm:spPr/>
    </dgm:pt>
    <dgm:pt modelId="{9634A623-581E-422B-BB94-CA73CE4AFDE8}" type="pres">
      <dgm:prSet presAssocID="{5E27AA98-01D5-4FAD-8050-8CE63190AA84}" presName="thickLine" presStyleLbl="alignNode1" presStyleIdx="0" presStyleCnt="3"/>
      <dgm:spPr/>
    </dgm:pt>
    <dgm:pt modelId="{C66EA43B-7C99-47BD-8302-1491F87EBDAF}" type="pres">
      <dgm:prSet presAssocID="{5E27AA98-01D5-4FAD-8050-8CE63190AA84}" presName="horz1" presStyleCnt="0"/>
      <dgm:spPr/>
    </dgm:pt>
    <dgm:pt modelId="{E82145D1-A8B8-4FAC-9D98-9A943815C1AD}" type="pres">
      <dgm:prSet presAssocID="{5E27AA98-01D5-4FAD-8050-8CE63190AA84}" presName="tx1" presStyleLbl="revTx" presStyleIdx="0" presStyleCnt="6"/>
      <dgm:spPr/>
    </dgm:pt>
    <dgm:pt modelId="{14E17F16-490B-4512-89B4-CD2A9B7CF3FF}" type="pres">
      <dgm:prSet presAssocID="{5E27AA98-01D5-4FAD-8050-8CE63190AA84}" presName="vert1" presStyleCnt="0"/>
      <dgm:spPr/>
    </dgm:pt>
    <dgm:pt modelId="{F567C4A3-6FCD-410E-840A-37CA8A20F994}" type="pres">
      <dgm:prSet presAssocID="{DF72BA07-6D9A-45DD-96B1-A8A1446DF82C}" presName="vertSpace2a" presStyleCnt="0"/>
      <dgm:spPr/>
    </dgm:pt>
    <dgm:pt modelId="{49634952-6754-4566-A875-D411BCA826EB}" type="pres">
      <dgm:prSet presAssocID="{DF72BA07-6D9A-45DD-96B1-A8A1446DF82C}" presName="horz2" presStyleCnt="0"/>
      <dgm:spPr/>
    </dgm:pt>
    <dgm:pt modelId="{1618D4F8-084A-4347-BF52-3231917E423F}" type="pres">
      <dgm:prSet presAssocID="{DF72BA07-6D9A-45DD-96B1-A8A1446DF82C}" presName="horzSpace2" presStyleCnt="0"/>
      <dgm:spPr/>
    </dgm:pt>
    <dgm:pt modelId="{B37E9476-70D8-4153-A1A5-789EEC729666}" type="pres">
      <dgm:prSet presAssocID="{DF72BA07-6D9A-45DD-96B1-A8A1446DF82C}" presName="tx2" presStyleLbl="revTx" presStyleIdx="1" presStyleCnt="6"/>
      <dgm:spPr/>
    </dgm:pt>
    <dgm:pt modelId="{0B9277E9-08CF-4200-93A1-E1F040678089}" type="pres">
      <dgm:prSet presAssocID="{DF72BA07-6D9A-45DD-96B1-A8A1446DF82C}" presName="vert2" presStyleCnt="0"/>
      <dgm:spPr/>
    </dgm:pt>
    <dgm:pt modelId="{4F6117A6-E39F-47A8-876B-3A8F5B3DD2CF}" type="pres">
      <dgm:prSet presAssocID="{DF72BA07-6D9A-45DD-96B1-A8A1446DF82C}" presName="thinLine2b" presStyleLbl="callout" presStyleIdx="0" presStyleCnt="3"/>
      <dgm:spPr/>
    </dgm:pt>
    <dgm:pt modelId="{A72D755F-15C0-4029-8A29-E676B7F06E59}" type="pres">
      <dgm:prSet presAssocID="{DF72BA07-6D9A-45DD-96B1-A8A1446DF82C}" presName="vertSpace2b" presStyleCnt="0"/>
      <dgm:spPr/>
    </dgm:pt>
    <dgm:pt modelId="{CCEB9351-DE14-47BC-84A6-A6244705D297}" type="pres">
      <dgm:prSet presAssocID="{1FEE0956-168B-4C06-AE0E-ABCE1084457A}" presName="thickLine" presStyleLbl="alignNode1" presStyleIdx="1" presStyleCnt="3"/>
      <dgm:spPr/>
    </dgm:pt>
    <dgm:pt modelId="{6C9048FE-17FF-4EB0-BD7A-9FBE3E240730}" type="pres">
      <dgm:prSet presAssocID="{1FEE0956-168B-4C06-AE0E-ABCE1084457A}" presName="horz1" presStyleCnt="0"/>
      <dgm:spPr/>
    </dgm:pt>
    <dgm:pt modelId="{47E2CEBA-8F8D-4D72-B912-DC58F1CDE9CE}" type="pres">
      <dgm:prSet presAssocID="{1FEE0956-168B-4C06-AE0E-ABCE1084457A}" presName="tx1" presStyleLbl="revTx" presStyleIdx="2" presStyleCnt="6"/>
      <dgm:spPr/>
    </dgm:pt>
    <dgm:pt modelId="{6F970E65-220A-4C98-9A12-363C554F480E}" type="pres">
      <dgm:prSet presAssocID="{1FEE0956-168B-4C06-AE0E-ABCE1084457A}" presName="vert1" presStyleCnt="0"/>
      <dgm:spPr/>
    </dgm:pt>
    <dgm:pt modelId="{0642289E-8A24-40AC-B917-63448780CCB7}" type="pres">
      <dgm:prSet presAssocID="{979B96F7-2F32-4C05-9B9F-88E5CF99164B}" presName="vertSpace2a" presStyleCnt="0"/>
      <dgm:spPr/>
    </dgm:pt>
    <dgm:pt modelId="{2E0E428A-CFB7-493F-90F0-1803840B3372}" type="pres">
      <dgm:prSet presAssocID="{979B96F7-2F32-4C05-9B9F-88E5CF99164B}" presName="horz2" presStyleCnt="0"/>
      <dgm:spPr/>
    </dgm:pt>
    <dgm:pt modelId="{0F8FC04F-710B-4394-9417-B581FF587249}" type="pres">
      <dgm:prSet presAssocID="{979B96F7-2F32-4C05-9B9F-88E5CF99164B}" presName="horzSpace2" presStyleCnt="0"/>
      <dgm:spPr/>
    </dgm:pt>
    <dgm:pt modelId="{FFF4ECBA-F7E7-4111-96D4-8C15B7408FCF}" type="pres">
      <dgm:prSet presAssocID="{979B96F7-2F32-4C05-9B9F-88E5CF99164B}" presName="tx2" presStyleLbl="revTx" presStyleIdx="3" presStyleCnt="6"/>
      <dgm:spPr/>
    </dgm:pt>
    <dgm:pt modelId="{844A692A-AB8A-4C7F-8797-D7FAB8EB71BE}" type="pres">
      <dgm:prSet presAssocID="{979B96F7-2F32-4C05-9B9F-88E5CF99164B}" presName="vert2" presStyleCnt="0"/>
      <dgm:spPr/>
    </dgm:pt>
    <dgm:pt modelId="{2A97479F-4B6C-4814-9FDD-7BD2C8C557B4}" type="pres">
      <dgm:prSet presAssocID="{979B96F7-2F32-4C05-9B9F-88E5CF99164B}" presName="thinLine2b" presStyleLbl="callout" presStyleIdx="1" presStyleCnt="3"/>
      <dgm:spPr/>
    </dgm:pt>
    <dgm:pt modelId="{F3FCB993-9A0F-41F6-BAE4-7D4D689C3FE5}" type="pres">
      <dgm:prSet presAssocID="{979B96F7-2F32-4C05-9B9F-88E5CF99164B}" presName="vertSpace2b" presStyleCnt="0"/>
      <dgm:spPr/>
    </dgm:pt>
    <dgm:pt modelId="{89FA55B3-2BF7-4D9D-B38F-F3A5DFD99279}" type="pres">
      <dgm:prSet presAssocID="{8012AE5C-FCB7-4EFD-987A-53DB6BCA4816}" presName="thickLine" presStyleLbl="alignNode1" presStyleIdx="2" presStyleCnt="3"/>
      <dgm:spPr/>
    </dgm:pt>
    <dgm:pt modelId="{F6F2AC6F-95A3-4DEB-A78C-F0459EFF0D93}" type="pres">
      <dgm:prSet presAssocID="{8012AE5C-FCB7-4EFD-987A-53DB6BCA4816}" presName="horz1" presStyleCnt="0"/>
      <dgm:spPr/>
    </dgm:pt>
    <dgm:pt modelId="{AB4F5880-F7ED-4F8F-8C1F-FA1DA3FBE171}" type="pres">
      <dgm:prSet presAssocID="{8012AE5C-FCB7-4EFD-987A-53DB6BCA4816}" presName="tx1" presStyleLbl="revTx" presStyleIdx="4" presStyleCnt="6"/>
      <dgm:spPr/>
    </dgm:pt>
    <dgm:pt modelId="{D3A53113-C5E6-466D-8C18-2E2D1A16BA70}" type="pres">
      <dgm:prSet presAssocID="{8012AE5C-FCB7-4EFD-987A-53DB6BCA4816}" presName="vert1" presStyleCnt="0"/>
      <dgm:spPr/>
    </dgm:pt>
    <dgm:pt modelId="{CEC3E677-BEBA-4C4F-BC82-57305F0B8B85}" type="pres">
      <dgm:prSet presAssocID="{0683FAA7-5C11-4F0F-9DE2-33C0E848548F}" presName="vertSpace2a" presStyleCnt="0"/>
      <dgm:spPr/>
    </dgm:pt>
    <dgm:pt modelId="{A2356999-F722-4E70-896E-A2526426302F}" type="pres">
      <dgm:prSet presAssocID="{0683FAA7-5C11-4F0F-9DE2-33C0E848548F}" presName="horz2" presStyleCnt="0"/>
      <dgm:spPr/>
    </dgm:pt>
    <dgm:pt modelId="{8309311E-2397-4E30-BF6B-C082E5CFDC5C}" type="pres">
      <dgm:prSet presAssocID="{0683FAA7-5C11-4F0F-9DE2-33C0E848548F}" presName="horzSpace2" presStyleCnt="0"/>
      <dgm:spPr/>
    </dgm:pt>
    <dgm:pt modelId="{D15286FB-7943-428D-8728-98221C1E4F9E}" type="pres">
      <dgm:prSet presAssocID="{0683FAA7-5C11-4F0F-9DE2-33C0E848548F}" presName="tx2" presStyleLbl="revTx" presStyleIdx="5" presStyleCnt="6"/>
      <dgm:spPr/>
    </dgm:pt>
    <dgm:pt modelId="{9D24E6E6-67C9-4486-894C-C5FDF6799F3A}" type="pres">
      <dgm:prSet presAssocID="{0683FAA7-5C11-4F0F-9DE2-33C0E848548F}" presName="vert2" presStyleCnt="0"/>
      <dgm:spPr/>
    </dgm:pt>
    <dgm:pt modelId="{1AEFB6A9-456B-424C-9A9F-C998B5F04266}" type="pres">
      <dgm:prSet presAssocID="{0683FAA7-5C11-4F0F-9DE2-33C0E848548F}" presName="thinLine2b" presStyleLbl="callout" presStyleIdx="2" presStyleCnt="3"/>
      <dgm:spPr/>
    </dgm:pt>
    <dgm:pt modelId="{84CCB4CA-C60D-4FC4-B950-13B8B130228C}" type="pres">
      <dgm:prSet presAssocID="{0683FAA7-5C11-4F0F-9DE2-33C0E848548F}" presName="vertSpace2b" presStyleCnt="0"/>
      <dgm:spPr/>
    </dgm:pt>
  </dgm:ptLst>
  <dgm:cxnLst>
    <dgm:cxn modelId="{1184FD5F-0BD0-41D5-9738-8DEDB8C06608}" type="presOf" srcId="{0683FAA7-5C11-4F0F-9DE2-33C0E848548F}" destId="{D15286FB-7943-428D-8728-98221C1E4F9E}" srcOrd="0" destOrd="0" presId="urn:microsoft.com/office/officeart/2008/layout/LinedList"/>
    <dgm:cxn modelId="{5BC8064F-1397-4A06-A4D2-837471C0381B}" type="presOf" srcId="{1FEE0956-168B-4C06-AE0E-ABCE1084457A}" destId="{47E2CEBA-8F8D-4D72-B912-DC58F1CDE9CE}" srcOrd="0" destOrd="0" presId="urn:microsoft.com/office/officeart/2008/layout/LinedList"/>
    <dgm:cxn modelId="{1D82AA72-F673-49BD-8168-92EF05FAC67E}" srcId="{97883CD4-BAEC-4FBA-97CB-27B60DF20285}" destId="{5E27AA98-01D5-4FAD-8050-8CE63190AA84}" srcOrd="0" destOrd="0" parTransId="{C19E9A6E-75CB-4E21-ABE9-E15E4D915F03}" sibTransId="{BC8DE1CA-BFA8-4135-85AB-EA7B0869EB2A}"/>
    <dgm:cxn modelId="{676C7A54-DE78-4675-9F09-AAD513779E70}" srcId="{1FEE0956-168B-4C06-AE0E-ABCE1084457A}" destId="{979B96F7-2F32-4C05-9B9F-88E5CF99164B}" srcOrd="0" destOrd="0" parTransId="{BE39ED8A-2153-4D6C-A031-4FF482642402}" sibTransId="{24D3DAC3-57B6-4526-8456-8A6AE957D4CB}"/>
    <dgm:cxn modelId="{61A85877-8E95-4DDE-A9C6-6B7ACF53277F}" srcId="{8012AE5C-FCB7-4EFD-987A-53DB6BCA4816}" destId="{0683FAA7-5C11-4F0F-9DE2-33C0E848548F}" srcOrd="0" destOrd="0" parTransId="{510C61AB-269A-479E-9D85-1A4FEB20B3B1}" sibTransId="{55C6F5B1-CE61-40E4-A3C5-5FBAECBFB5AA}"/>
    <dgm:cxn modelId="{72C66594-253A-446F-AB53-9F586FA24DF6}" type="presOf" srcId="{DF72BA07-6D9A-45DD-96B1-A8A1446DF82C}" destId="{B37E9476-70D8-4153-A1A5-789EEC729666}" srcOrd="0" destOrd="0" presId="urn:microsoft.com/office/officeart/2008/layout/LinedList"/>
    <dgm:cxn modelId="{B7D17FA2-8271-4F95-814D-750B9401D4C3}" type="presOf" srcId="{5E27AA98-01D5-4FAD-8050-8CE63190AA84}" destId="{E82145D1-A8B8-4FAC-9D98-9A943815C1AD}" srcOrd="0" destOrd="0" presId="urn:microsoft.com/office/officeart/2008/layout/LinedList"/>
    <dgm:cxn modelId="{F1E06AB9-B4AC-4D59-B2FB-06427CE99A0B}" srcId="{5E27AA98-01D5-4FAD-8050-8CE63190AA84}" destId="{DF72BA07-6D9A-45DD-96B1-A8A1446DF82C}" srcOrd="0" destOrd="0" parTransId="{407059F5-2F07-4F97-8BFF-C3B5EDE77E36}" sibTransId="{CBCB05DF-A086-49CF-BAFC-89F4453D38DE}"/>
    <dgm:cxn modelId="{14267AB9-7ECA-4876-9C87-B7249F30ED4C}" srcId="{97883CD4-BAEC-4FBA-97CB-27B60DF20285}" destId="{1FEE0956-168B-4C06-AE0E-ABCE1084457A}" srcOrd="1" destOrd="0" parTransId="{1165B0AA-EA14-4179-878D-12DF8FA98EF9}" sibTransId="{18804891-3363-47FE-9A16-AD024515655C}"/>
    <dgm:cxn modelId="{CEC497C5-F80E-4BF1-8ED9-6DF18E04D324}" type="presOf" srcId="{8012AE5C-FCB7-4EFD-987A-53DB6BCA4816}" destId="{AB4F5880-F7ED-4F8F-8C1F-FA1DA3FBE171}" srcOrd="0" destOrd="0" presId="urn:microsoft.com/office/officeart/2008/layout/LinedList"/>
    <dgm:cxn modelId="{82B6E4CE-7697-4460-B465-826D5EE80F5A}" type="presOf" srcId="{97883CD4-BAEC-4FBA-97CB-27B60DF20285}" destId="{F11E60FF-9654-4D3A-9AB2-071D8A0663CF}" srcOrd="0" destOrd="0" presId="urn:microsoft.com/office/officeart/2008/layout/LinedList"/>
    <dgm:cxn modelId="{6109EDDA-6096-4142-B4D2-13C4AE6F65F2}" type="presOf" srcId="{979B96F7-2F32-4C05-9B9F-88E5CF99164B}" destId="{FFF4ECBA-F7E7-4111-96D4-8C15B7408FCF}" srcOrd="0" destOrd="0" presId="urn:microsoft.com/office/officeart/2008/layout/LinedList"/>
    <dgm:cxn modelId="{6D79E1F1-3472-4777-B9CE-6175763BB3F5}" srcId="{97883CD4-BAEC-4FBA-97CB-27B60DF20285}" destId="{8012AE5C-FCB7-4EFD-987A-53DB6BCA4816}" srcOrd="2" destOrd="0" parTransId="{07AC29CF-8346-4038-9817-5C9A9913EC06}" sibTransId="{76FD7A05-DF83-4C36-A78C-ABA57E22955E}"/>
    <dgm:cxn modelId="{109390A9-B499-4F7A-9ECE-1F1B17E3D637}" type="presParOf" srcId="{F11E60FF-9654-4D3A-9AB2-071D8A0663CF}" destId="{9634A623-581E-422B-BB94-CA73CE4AFDE8}" srcOrd="0" destOrd="0" presId="urn:microsoft.com/office/officeart/2008/layout/LinedList"/>
    <dgm:cxn modelId="{7D7627B2-0219-4391-8035-C819D1147829}" type="presParOf" srcId="{F11E60FF-9654-4D3A-9AB2-071D8A0663CF}" destId="{C66EA43B-7C99-47BD-8302-1491F87EBDAF}" srcOrd="1" destOrd="0" presId="urn:microsoft.com/office/officeart/2008/layout/LinedList"/>
    <dgm:cxn modelId="{01AC25E3-AB01-4ADE-8CA6-DF01FBE64C2D}" type="presParOf" srcId="{C66EA43B-7C99-47BD-8302-1491F87EBDAF}" destId="{E82145D1-A8B8-4FAC-9D98-9A943815C1AD}" srcOrd="0" destOrd="0" presId="urn:microsoft.com/office/officeart/2008/layout/LinedList"/>
    <dgm:cxn modelId="{3BD6A1B7-FBB3-4EAC-B149-75A295F2CE7E}" type="presParOf" srcId="{C66EA43B-7C99-47BD-8302-1491F87EBDAF}" destId="{14E17F16-490B-4512-89B4-CD2A9B7CF3FF}" srcOrd="1" destOrd="0" presId="urn:microsoft.com/office/officeart/2008/layout/LinedList"/>
    <dgm:cxn modelId="{5D2872BC-89F1-4C89-84AE-5F55B4B79DA6}" type="presParOf" srcId="{14E17F16-490B-4512-89B4-CD2A9B7CF3FF}" destId="{F567C4A3-6FCD-410E-840A-37CA8A20F994}" srcOrd="0" destOrd="0" presId="urn:microsoft.com/office/officeart/2008/layout/LinedList"/>
    <dgm:cxn modelId="{5F302AEB-314C-40DA-AA97-CF2903273A04}" type="presParOf" srcId="{14E17F16-490B-4512-89B4-CD2A9B7CF3FF}" destId="{49634952-6754-4566-A875-D411BCA826EB}" srcOrd="1" destOrd="0" presId="urn:microsoft.com/office/officeart/2008/layout/LinedList"/>
    <dgm:cxn modelId="{B9018A93-BE4A-4532-92F9-97E475A831F9}" type="presParOf" srcId="{49634952-6754-4566-A875-D411BCA826EB}" destId="{1618D4F8-084A-4347-BF52-3231917E423F}" srcOrd="0" destOrd="0" presId="urn:microsoft.com/office/officeart/2008/layout/LinedList"/>
    <dgm:cxn modelId="{F2CC47B5-4850-44DB-9097-97E128549287}" type="presParOf" srcId="{49634952-6754-4566-A875-D411BCA826EB}" destId="{B37E9476-70D8-4153-A1A5-789EEC729666}" srcOrd="1" destOrd="0" presId="urn:microsoft.com/office/officeart/2008/layout/LinedList"/>
    <dgm:cxn modelId="{F4488979-6BAD-4DA5-9B9F-7A82C29DBE50}" type="presParOf" srcId="{49634952-6754-4566-A875-D411BCA826EB}" destId="{0B9277E9-08CF-4200-93A1-E1F040678089}" srcOrd="2" destOrd="0" presId="urn:microsoft.com/office/officeart/2008/layout/LinedList"/>
    <dgm:cxn modelId="{8AD33F6B-78AD-4FD5-B6E7-60AB65494C26}" type="presParOf" srcId="{14E17F16-490B-4512-89B4-CD2A9B7CF3FF}" destId="{4F6117A6-E39F-47A8-876B-3A8F5B3DD2CF}" srcOrd="2" destOrd="0" presId="urn:microsoft.com/office/officeart/2008/layout/LinedList"/>
    <dgm:cxn modelId="{E3DF5005-89EA-43A0-869A-4382BAE87131}" type="presParOf" srcId="{14E17F16-490B-4512-89B4-CD2A9B7CF3FF}" destId="{A72D755F-15C0-4029-8A29-E676B7F06E59}" srcOrd="3" destOrd="0" presId="urn:microsoft.com/office/officeart/2008/layout/LinedList"/>
    <dgm:cxn modelId="{54AA0FBD-170F-43A1-8CF0-FDA6F4C50C9A}" type="presParOf" srcId="{F11E60FF-9654-4D3A-9AB2-071D8A0663CF}" destId="{CCEB9351-DE14-47BC-84A6-A6244705D297}" srcOrd="2" destOrd="0" presId="urn:microsoft.com/office/officeart/2008/layout/LinedList"/>
    <dgm:cxn modelId="{336EC5ED-52AB-41E2-B306-67B032022559}" type="presParOf" srcId="{F11E60FF-9654-4D3A-9AB2-071D8A0663CF}" destId="{6C9048FE-17FF-4EB0-BD7A-9FBE3E240730}" srcOrd="3" destOrd="0" presId="urn:microsoft.com/office/officeart/2008/layout/LinedList"/>
    <dgm:cxn modelId="{78843A57-45BE-436E-9223-F9134D1952FC}" type="presParOf" srcId="{6C9048FE-17FF-4EB0-BD7A-9FBE3E240730}" destId="{47E2CEBA-8F8D-4D72-B912-DC58F1CDE9CE}" srcOrd="0" destOrd="0" presId="urn:microsoft.com/office/officeart/2008/layout/LinedList"/>
    <dgm:cxn modelId="{FC7578B3-8D81-4C06-9E36-9F4D96E3F9AE}" type="presParOf" srcId="{6C9048FE-17FF-4EB0-BD7A-9FBE3E240730}" destId="{6F970E65-220A-4C98-9A12-363C554F480E}" srcOrd="1" destOrd="0" presId="urn:microsoft.com/office/officeart/2008/layout/LinedList"/>
    <dgm:cxn modelId="{68C2ACC9-7263-42CA-9D9E-BF07327409C9}" type="presParOf" srcId="{6F970E65-220A-4C98-9A12-363C554F480E}" destId="{0642289E-8A24-40AC-B917-63448780CCB7}" srcOrd="0" destOrd="0" presId="urn:microsoft.com/office/officeart/2008/layout/LinedList"/>
    <dgm:cxn modelId="{912D2B85-1499-4FAA-B968-80E786897CF3}" type="presParOf" srcId="{6F970E65-220A-4C98-9A12-363C554F480E}" destId="{2E0E428A-CFB7-493F-90F0-1803840B3372}" srcOrd="1" destOrd="0" presId="urn:microsoft.com/office/officeart/2008/layout/LinedList"/>
    <dgm:cxn modelId="{3A355847-A88C-458F-8A03-89C5A84138CE}" type="presParOf" srcId="{2E0E428A-CFB7-493F-90F0-1803840B3372}" destId="{0F8FC04F-710B-4394-9417-B581FF587249}" srcOrd="0" destOrd="0" presId="urn:microsoft.com/office/officeart/2008/layout/LinedList"/>
    <dgm:cxn modelId="{F5F54526-5037-40EE-8FCA-8613EBC383BD}" type="presParOf" srcId="{2E0E428A-CFB7-493F-90F0-1803840B3372}" destId="{FFF4ECBA-F7E7-4111-96D4-8C15B7408FCF}" srcOrd="1" destOrd="0" presId="urn:microsoft.com/office/officeart/2008/layout/LinedList"/>
    <dgm:cxn modelId="{4BCA0651-0172-4587-871F-7C756E26B331}" type="presParOf" srcId="{2E0E428A-CFB7-493F-90F0-1803840B3372}" destId="{844A692A-AB8A-4C7F-8797-D7FAB8EB71BE}" srcOrd="2" destOrd="0" presId="urn:microsoft.com/office/officeart/2008/layout/LinedList"/>
    <dgm:cxn modelId="{4972ACDD-F2F5-4F66-B9BC-9288053FA51C}" type="presParOf" srcId="{6F970E65-220A-4C98-9A12-363C554F480E}" destId="{2A97479F-4B6C-4814-9FDD-7BD2C8C557B4}" srcOrd="2" destOrd="0" presId="urn:microsoft.com/office/officeart/2008/layout/LinedList"/>
    <dgm:cxn modelId="{D32C95E3-7CC8-46CC-A608-B22791B642F8}" type="presParOf" srcId="{6F970E65-220A-4C98-9A12-363C554F480E}" destId="{F3FCB993-9A0F-41F6-BAE4-7D4D689C3FE5}" srcOrd="3" destOrd="0" presId="urn:microsoft.com/office/officeart/2008/layout/LinedList"/>
    <dgm:cxn modelId="{672A0440-0277-4C83-B209-61FAC94C14D6}" type="presParOf" srcId="{F11E60FF-9654-4D3A-9AB2-071D8A0663CF}" destId="{89FA55B3-2BF7-4D9D-B38F-F3A5DFD99279}" srcOrd="4" destOrd="0" presId="urn:microsoft.com/office/officeart/2008/layout/LinedList"/>
    <dgm:cxn modelId="{D0C0957F-39B7-4860-83D7-522DEBF3C694}" type="presParOf" srcId="{F11E60FF-9654-4D3A-9AB2-071D8A0663CF}" destId="{F6F2AC6F-95A3-4DEB-A78C-F0459EFF0D93}" srcOrd="5" destOrd="0" presId="urn:microsoft.com/office/officeart/2008/layout/LinedList"/>
    <dgm:cxn modelId="{FB228CD1-FCFD-43DD-B9F5-FCD6EFD5E31F}" type="presParOf" srcId="{F6F2AC6F-95A3-4DEB-A78C-F0459EFF0D93}" destId="{AB4F5880-F7ED-4F8F-8C1F-FA1DA3FBE171}" srcOrd="0" destOrd="0" presId="urn:microsoft.com/office/officeart/2008/layout/LinedList"/>
    <dgm:cxn modelId="{697B63CE-5481-4743-8F82-3AA8DEE5D20A}" type="presParOf" srcId="{F6F2AC6F-95A3-4DEB-A78C-F0459EFF0D93}" destId="{D3A53113-C5E6-466D-8C18-2E2D1A16BA70}" srcOrd="1" destOrd="0" presId="urn:microsoft.com/office/officeart/2008/layout/LinedList"/>
    <dgm:cxn modelId="{B7EF4961-EBF3-422F-8536-05CFF125E26A}" type="presParOf" srcId="{D3A53113-C5E6-466D-8C18-2E2D1A16BA70}" destId="{CEC3E677-BEBA-4C4F-BC82-57305F0B8B85}" srcOrd="0" destOrd="0" presId="urn:microsoft.com/office/officeart/2008/layout/LinedList"/>
    <dgm:cxn modelId="{6E056609-1C74-4476-966A-A37D0E6A10D1}" type="presParOf" srcId="{D3A53113-C5E6-466D-8C18-2E2D1A16BA70}" destId="{A2356999-F722-4E70-896E-A2526426302F}" srcOrd="1" destOrd="0" presId="urn:microsoft.com/office/officeart/2008/layout/LinedList"/>
    <dgm:cxn modelId="{643C1512-C2FC-4632-B3BD-2260E1A977B9}" type="presParOf" srcId="{A2356999-F722-4E70-896E-A2526426302F}" destId="{8309311E-2397-4E30-BF6B-C082E5CFDC5C}" srcOrd="0" destOrd="0" presId="urn:microsoft.com/office/officeart/2008/layout/LinedList"/>
    <dgm:cxn modelId="{529E4589-EAD6-40A4-BB1D-94FA7EF05FF9}" type="presParOf" srcId="{A2356999-F722-4E70-896E-A2526426302F}" destId="{D15286FB-7943-428D-8728-98221C1E4F9E}" srcOrd="1" destOrd="0" presId="urn:microsoft.com/office/officeart/2008/layout/LinedList"/>
    <dgm:cxn modelId="{1AEAAB19-B136-4348-B299-3F8B7DF8C94D}" type="presParOf" srcId="{A2356999-F722-4E70-896E-A2526426302F}" destId="{9D24E6E6-67C9-4486-894C-C5FDF6799F3A}" srcOrd="2" destOrd="0" presId="urn:microsoft.com/office/officeart/2008/layout/LinedList"/>
    <dgm:cxn modelId="{7611CF45-4658-4570-B365-45D28B24197C}" type="presParOf" srcId="{D3A53113-C5E6-466D-8C18-2E2D1A16BA70}" destId="{1AEFB6A9-456B-424C-9A9F-C998B5F04266}" srcOrd="2" destOrd="0" presId="urn:microsoft.com/office/officeart/2008/layout/LinedList"/>
    <dgm:cxn modelId="{A040A63F-BA30-4471-90DA-A16CAFFBDD6A}" type="presParOf" srcId="{D3A53113-C5E6-466D-8C18-2E2D1A16BA70}" destId="{84CCB4CA-C60D-4FC4-B950-13B8B130228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ADFDF6-D4A4-4EFA-BDDD-1F61794377F6}"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A6B9A60-3238-4B8F-830F-A1CC84D39259}">
      <dgm:prSet/>
      <dgm:spPr/>
      <dgm:t>
        <a:bodyPr/>
        <a:lstStyle/>
        <a:p>
          <a:r>
            <a:rPr lang="es-CO" i="1" noProof="0" dirty="0"/>
            <a:t>Requisitos Capital (aportes, bonos, rendimientos)</a:t>
          </a:r>
          <a:endParaRPr lang="es-CO" noProof="0" dirty="0"/>
        </a:p>
      </dgm:t>
    </dgm:pt>
    <dgm:pt modelId="{C6E55808-9EEA-45EC-8BF5-C676D042E557}" type="parTrans" cxnId="{E1740688-7E7D-4ED2-B574-D3AA3A948F6E}">
      <dgm:prSet/>
      <dgm:spPr/>
      <dgm:t>
        <a:bodyPr/>
        <a:lstStyle/>
        <a:p>
          <a:endParaRPr lang="en-US"/>
        </a:p>
      </dgm:t>
    </dgm:pt>
    <dgm:pt modelId="{90320FD5-9289-450B-A8DB-C3C9E11975C6}" type="sibTrans" cxnId="{E1740688-7E7D-4ED2-B574-D3AA3A948F6E}">
      <dgm:prSet/>
      <dgm:spPr/>
      <dgm:t>
        <a:bodyPr/>
        <a:lstStyle/>
        <a:p>
          <a:endParaRPr lang="en-US"/>
        </a:p>
      </dgm:t>
    </dgm:pt>
    <dgm:pt modelId="{FEB1CE1B-76D8-4310-B810-FC435B680159}">
      <dgm:prSet/>
      <dgm:spPr/>
      <dgm:t>
        <a:bodyPr/>
        <a:lstStyle/>
        <a:p>
          <a:r>
            <a:rPr lang="es-CO" i="1" noProof="0" dirty="0"/>
            <a:t>Pensión anticipada</a:t>
          </a:r>
          <a:endParaRPr lang="es-CO" noProof="0" dirty="0"/>
        </a:p>
      </dgm:t>
    </dgm:pt>
    <dgm:pt modelId="{6E8E80BF-DD73-4B97-9173-C010A606D826}" type="parTrans" cxnId="{1E44C488-9EF2-47A4-A9C5-B39468A4B105}">
      <dgm:prSet/>
      <dgm:spPr/>
      <dgm:t>
        <a:bodyPr/>
        <a:lstStyle/>
        <a:p>
          <a:endParaRPr lang="en-US"/>
        </a:p>
      </dgm:t>
    </dgm:pt>
    <dgm:pt modelId="{9EA91EDF-38DF-4ED0-A6DD-4C75F6A61119}" type="sibTrans" cxnId="{1E44C488-9EF2-47A4-A9C5-B39468A4B105}">
      <dgm:prSet/>
      <dgm:spPr/>
      <dgm:t>
        <a:bodyPr/>
        <a:lstStyle/>
        <a:p>
          <a:endParaRPr lang="en-US"/>
        </a:p>
      </dgm:t>
    </dgm:pt>
    <dgm:pt modelId="{5F8F5D23-C6CB-4D90-BF1B-F6154D5D5A77}">
      <dgm:prSet/>
      <dgm:spPr/>
      <dgm:t>
        <a:bodyPr/>
        <a:lstStyle/>
        <a:p>
          <a:r>
            <a:rPr lang="es-CO" i="1" noProof="0" dirty="0"/>
            <a:t>Modalidades</a:t>
          </a:r>
          <a:endParaRPr lang="es-CO" noProof="0" dirty="0"/>
        </a:p>
      </dgm:t>
    </dgm:pt>
    <dgm:pt modelId="{C598A9C4-9EF5-4FE3-A040-0FA562902F44}" type="parTrans" cxnId="{26B707AD-BF01-4121-81F2-24B5200BB183}">
      <dgm:prSet/>
      <dgm:spPr/>
      <dgm:t>
        <a:bodyPr/>
        <a:lstStyle/>
        <a:p>
          <a:endParaRPr lang="en-US"/>
        </a:p>
      </dgm:t>
    </dgm:pt>
    <dgm:pt modelId="{C9767E28-AFA5-4855-985C-67246E5ACCCE}" type="sibTrans" cxnId="{26B707AD-BF01-4121-81F2-24B5200BB183}">
      <dgm:prSet/>
      <dgm:spPr/>
      <dgm:t>
        <a:bodyPr/>
        <a:lstStyle/>
        <a:p>
          <a:endParaRPr lang="en-US"/>
        </a:p>
      </dgm:t>
    </dgm:pt>
    <dgm:pt modelId="{173313C8-6617-4A57-8670-C2DA0C840520}">
      <dgm:prSet/>
      <dgm:spPr/>
      <dgm:t>
        <a:bodyPr/>
        <a:lstStyle/>
        <a:p>
          <a:r>
            <a:rPr lang="es-CO" i="1" noProof="0" dirty="0"/>
            <a:t>Renta Vitalicia</a:t>
          </a:r>
          <a:endParaRPr lang="es-CO" noProof="0" dirty="0"/>
        </a:p>
      </dgm:t>
    </dgm:pt>
    <dgm:pt modelId="{4921AB3A-48E9-47DC-8558-4220DA4EB7EF}" type="parTrans" cxnId="{E842BB79-9131-4E6D-8946-086CF06E2301}">
      <dgm:prSet/>
      <dgm:spPr/>
      <dgm:t>
        <a:bodyPr/>
        <a:lstStyle/>
        <a:p>
          <a:endParaRPr lang="en-US"/>
        </a:p>
      </dgm:t>
    </dgm:pt>
    <dgm:pt modelId="{FF177131-1383-40EC-924E-F3D4C6540D0C}" type="sibTrans" cxnId="{E842BB79-9131-4E6D-8946-086CF06E2301}">
      <dgm:prSet/>
      <dgm:spPr/>
      <dgm:t>
        <a:bodyPr/>
        <a:lstStyle/>
        <a:p>
          <a:endParaRPr lang="en-US"/>
        </a:p>
      </dgm:t>
    </dgm:pt>
    <dgm:pt modelId="{3D6DA531-0207-4B3A-AC83-D8E074CB6BC4}">
      <dgm:prSet/>
      <dgm:spPr/>
      <dgm:t>
        <a:bodyPr/>
        <a:lstStyle/>
        <a:p>
          <a:r>
            <a:rPr lang="es-CO" i="1" noProof="0" dirty="0"/>
            <a:t>Retiro Programado</a:t>
          </a:r>
          <a:endParaRPr lang="es-CO" noProof="0" dirty="0"/>
        </a:p>
      </dgm:t>
    </dgm:pt>
    <dgm:pt modelId="{7BF650E0-7964-4F26-9BDC-AB9F160413C4}" type="parTrans" cxnId="{68D9CB9E-7E77-4B8A-944B-3ACEE2A26B3E}">
      <dgm:prSet/>
      <dgm:spPr/>
      <dgm:t>
        <a:bodyPr/>
        <a:lstStyle/>
        <a:p>
          <a:endParaRPr lang="en-US"/>
        </a:p>
      </dgm:t>
    </dgm:pt>
    <dgm:pt modelId="{4C3D363C-3E66-4210-B2ED-554CA5D56A4B}" type="sibTrans" cxnId="{68D9CB9E-7E77-4B8A-944B-3ACEE2A26B3E}">
      <dgm:prSet/>
      <dgm:spPr/>
      <dgm:t>
        <a:bodyPr/>
        <a:lstStyle/>
        <a:p>
          <a:endParaRPr lang="en-US"/>
        </a:p>
      </dgm:t>
    </dgm:pt>
    <dgm:pt modelId="{76D97D63-C83F-4B16-A438-7769A9AD2DC3}">
      <dgm:prSet/>
      <dgm:spPr/>
      <dgm:t>
        <a:bodyPr/>
        <a:lstStyle/>
        <a:p>
          <a:r>
            <a:rPr lang="es-CO" i="1" noProof="0" dirty="0"/>
            <a:t>Modalidades mixtas</a:t>
          </a:r>
          <a:endParaRPr lang="es-CO" noProof="0" dirty="0"/>
        </a:p>
      </dgm:t>
    </dgm:pt>
    <dgm:pt modelId="{D26695FC-27AA-44DD-B729-EFD4CD8AED14}" type="parTrans" cxnId="{8B5375E1-81DE-466D-A83D-D5949B40A465}">
      <dgm:prSet/>
      <dgm:spPr/>
      <dgm:t>
        <a:bodyPr/>
        <a:lstStyle/>
        <a:p>
          <a:endParaRPr lang="en-US"/>
        </a:p>
      </dgm:t>
    </dgm:pt>
    <dgm:pt modelId="{9BAE6992-2D98-4B62-B390-5BB6CC686E90}" type="sibTrans" cxnId="{8B5375E1-81DE-466D-A83D-D5949B40A465}">
      <dgm:prSet/>
      <dgm:spPr/>
      <dgm:t>
        <a:bodyPr/>
        <a:lstStyle/>
        <a:p>
          <a:endParaRPr lang="en-US"/>
        </a:p>
      </dgm:t>
    </dgm:pt>
    <dgm:pt modelId="{C0138033-2A2B-444D-935D-EEF7A2D57D42}">
      <dgm:prSet/>
      <dgm:spPr/>
      <dgm:t>
        <a:bodyPr/>
        <a:lstStyle/>
        <a:p>
          <a:r>
            <a:rPr lang="es-CO" noProof="0" dirty="0"/>
            <a:t>Entran en consideración factores cómo composición del grupo familiar, edad del cónyuge, edad y estado de salud de los hijos, </a:t>
          </a:r>
        </a:p>
      </dgm:t>
    </dgm:pt>
    <dgm:pt modelId="{A1E7FE5A-5F7D-4ED0-BA7A-38B343A4FB8F}" type="parTrans" cxnId="{F8155415-6060-4AD3-9FB1-518636FAA841}">
      <dgm:prSet/>
      <dgm:spPr/>
      <dgm:t>
        <a:bodyPr/>
        <a:lstStyle/>
        <a:p>
          <a:endParaRPr lang="en-US"/>
        </a:p>
      </dgm:t>
    </dgm:pt>
    <dgm:pt modelId="{60D7F4BD-8BBC-4C4E-A71B-9082DD826B34}" type="sibTrans" cxnId="{F8155415-6060-4AD3-9FB1-518636FAA841}">
      <dgm:prSet/>
      <dgm:spPr/>
      <dgm:t>
        <a:bodyPr/>
        <a:lstStyle/>
        <a:p>
          <a:endParaRPr lang="en-US"/>
        </a:p>
      </dgm:t>
    </dgm:pt>
    <dgm:pt modelId="{B20E0CFB-B37B-403F-8FCB-1B34CF64249A}">
      <dgm:prSet custT="1"/>
      <dgm:spPr/>
      <dgm:t>
        <a:bodyPr/>
        <a:lstStyle/>
        <a:p>
          <a:r>
            <a:rPr lang="es-CO" sz="2400" i="1" noProof="0" dirty="0"/>
            <a:t>Pensión mínima de Garantía (Edad y 1150 semanas)</a:t>
          </a:r>
          <a:endParaRPr lang="es-CO" sz="2400" noProof="0" dirty="0"/>
        </a:p>
      </dgm:t>
    </dgm:pt>
    <dgm:pt modelId="{8CD0F646-D4A8-451B-98EB-26BE759EB158}" type="parTrans" cxnId="{3B13C284-0F8C-438B-8335-3F71F0D3F32B}">
      <dgm:prSet/>
      <dgm:spPr/>
      <dgm:t>
        <a:bodyPr/>
        <a:lstStyle/>
        <a:p>
          <a:endParaRPr lang="en-US"/>
        </a:p>
      </dgm:t>
    </dgm:pt>
    <dgm:pt modelId="{84DACDD0-3563-4116-87F8-F890BC07496C}" type="sibTrans" cxnId="{3B13C284-0F8C-438B-8335-3F71F0D3F32B}">
      <dgm:prSet/>
      <dgm:spPr/>
      <dgm:t>
        <a:bodyPr/>
        <a:lstStyle/>
        <a:p>
          <a:endParaRPr lang="en-US"/>
        </a:p>
      </dgm:t>
    </dgm:pt>
    <dgm:pt modelId="{052165B2-3D89-4AC1-A262-599D05F521B7}">
      <dgm:prSet/>
      <dgm:spPr/>
      <dgm:t>
        <a:bodyPr/>
        <a:lstStyle/>
        <a:p>
          <a:r>
            <a:rPr lang="es-CO" i="1" noProof="0" dirty="0"/>
            <a:t>Devolución de saldos (aportes, bonos y rendimientos)</a:t>
          </a:r>
          <a:endParaRPr lang="es-CO" noProof="0" dirty="0"/>
        </a:p>
      </dgm:t>
    </dgm:pt>
    <dgm:pt modelId="{C8A0977C-101B-40BF-BAC3-3ED4407710AB}" type="parTrans" cxnId="{FF9D6B21-C5E5-460D-B971-FBAC55BAB428}">
      <dgm:prSet/>
      <dgm:spPr/>
      <dgm:t>
        <a:bodyPr/>
        <a:lstStyle/>
        <a:p>
          <a:endParaRPr lang="en-US"/>
        </a:p>
      </dgm:t>
    </dgm:pt>
    <dgm:pt modelId="{8DDEA66B-129D-4B2D-BA17-0DE267C820E4}" type="sibTrans" cxnId="{FF9D6B21-C5E5-460D-B971-FBAC55BAB428}">
      <dgm:prSet/>
      <dgm:spPr/>
      <dgm:t>
        <a:bodyPr/>
        <a:lstStyle/>
        <a:p>
          <a:endParaRPr lang="en-US"/>
        </a:p>
      </dgm:t>
    </dgm:pt>
    <dgm:pt modelId="{1CC43A99-E101-4A6C-AC32-9A534059C9B7}">
      <dgm:prSet/>
      <dgm:spPr/>
      <dgm:t>
        <a:bodyPr/>
        <a:lstStyle/>
        <a:p>
          <a:r>
            <a:rPr lang="es-CO" i="1" noProof="0" dirty="0"/>
            <a:t>Verdad a medias, la cuenta de ahorro individual hace parte de la masa </a:t>
          </a:r>
          <a:r>
            <a:rPr lang="es-CO" i="1" noProof="0" dirty="0" err="1"/>
            <a:t>herencial</a:t>
          </a:r>
          <a:endParaRPr lang="es-CO" noProof="0" dirty="0"/>
        </a:p>
      </dgm:t>
    </dgm:pt>
    <dgm:pt modelId="{0EB82ECE-39A4-4CBC-B352-BC65BAEDFD3A}" type="parTrans" cxnId="{B657A68F-4E24-4C5E-BFE7-38B0D6923312}">
      <dgm:prSet/>
      <dgm:spPr/>
      <dgm:t>
        <a:bodyPr/>
        <a:lstStyle/>
        <a:p>
          <a:endParaRPr lang="en-US"/>
        </a:p>
      </dgm:t>
    </dgm:pt>
    <dgm:pt modelId="{393C4863-275D-4AF7-84F5-9EB9296205F8}" type="sibTrans" cxnId="{B657A68F-4E24-4C5E-BFE7-38B0D6923312}">
      <dgm:prSet/>
      <dgm:spPr/>
      <dgm:t>
        <a:bodyPr/>
        <a:lstStyle/>
        <a:p>
          <a:endParaRPr lang="en-US"/>
        </a:p>
      </dgm:t>
    </dgm:pt>
    <dgm:pt modelId="{56489007-C061-4845-8BA6-EF0445EC3CFD}" type="pres">
      <dgm:prSet presAssocID="{9DADFDF6-D4A4-4EFA-BDDD-1F61794377F6}" presName="diagram" presStyleCnt="0">
        <dgm:presLayoutVars>
          <dgm:dir/>
          <dgm:resizeHandles val="exact"/>
        </dgm:presLayoutVars>
      </dgm:prSet>
      <dgm:spPr/>
    </dgm:pt>
    <dgm:pt modelId="{BEA55D40-0E58-4AFC-B919-3BFE1E0FFC92}" type="pres">
      <dgm:prSet presAssocID="{9A6B9A60-3238-4B8F-830F-A1CC84D39259}" presName="node" presStyleLbl="node1" presStyleIdx="0" presStyleCnt="7">
        <dgm:presLayoutVars>
          <dgm:bulletEnabled val="1"/>
        </dgm:presLayoutVars>
      </dgm:prSet>
      <dgm:spPr/>
    </dgm:pt>
    <dgm:pt modelId="{367C6DED-AA2D-46B3-9A28-C6F361EC8002}" type="pres">
      <dgm:prSet presAssocID="{90320FD5-9289-450B-A8DB-C3C9E11975C6}" presName="sibTrans" presStyleCnt="0"/>
      <dgm:spPr/>
    </dgm:pt>
    <dgm:pt modelId="{5D4E16F0-A6E1-4D55-A9AF-5FAA3D94ECA4}" type="pres">
      <dgm:prSet presAssocID="{FEB1CE1B-76D8-4310-B810-FC435B680159}" presName="node" presStyleLbl="node1" presStyleIdx="1" presStyleCnt="7">
        <dgm:presLayoutVars>
          <dgm:bulletEnabled val="1"/>
        </dgm:presLayoutVars>
      </dgm:prSet>
      <dgm:spPr/>
    </dgm:pt>
    <dgm:pt modelId="{D204DFFE-0D53-49BB-BDC0-DEAB5A298DBF}" type="pres">
      <dgm:prSet presAssocID="{9EA91EDF-38DF-4ED0-A6DD-4C75F6A61119}" presName="sibTrans" presStyleCnt="0"/>
      <dgm:spPr/>
    </dgm:pt>
    <dgm:pt modelId="{DA0B8B11-A593-4EE9-9934-555CB9B16910}" type="pres">
      <dgm:prSet presAssocID="{5F8F5D23-C6CB-4D90-BF1B-F6154D5D5A77}" presName="node" presStyleLbl="node1" presStyleIdx="2" presStyleCnt="7">
        <dgm:presLayoutVars>
          <dgm:bulletEnabled val="1"/>
        </dgm:presLayoutVars>
      </dgm:prSet>
      <dgm:spPr/>
    </dgm:pt>
    <dgm:pt modelId="{3E9C80CD-1439-4E5B-AAEA-611122D3D649}" type="pres">
      <dgm:prSet presAssocID="{C9767E28-AFA5-4855-985C-67246E5ACCCE}" presName="sibTrans" presStyleCnt="0"/>
      <dgm:spPr/>
    </dgm:pt>
    <dgm:pt modelId="{272C31C8-94F1-4403-9A04-F1481E1EDCB3}" type="pres">
      <dgm:prSet presAssocID="{C0138033-2A2B-444D-935D-EEF7A2D57D42}" presName="node" presStyleLbl="node1" presStyleIdx="3" presStyleCnt="7">
        <dgm:presLayoutVars>
          <dgm:bulletEnabled val="1"/>
        </dgm:presLayoutVars>
      </dgm:prSet>
      <dgm:spPr/>
    </dgm:pt>
    <dgm:pt modelId="{2ED4DC3E-AF23-4DBC-BDE7-306E87C52790}" type="pres">
      <dgm:prSet presAssocID="{60D7F4BD-8BBC-4C4E-A71B-9082DD826B34}" presName="sibTrans" presStyleCnt="0"/>
      <dgm:spPr/>
    </dgm:pt>
    <dgm:pt modelId="{86011E38-BE3E-4659-BBFC-60E74D84F1AE}" type="pres">
      <dgm:prSet presAssocID="{B20E0CFB-B37B-403F-8FCB-1B34CF64249A}" presName="node" presStyleLbl="node1" presStyleIdx="4" presStyleCnt="7">
        <dgm:presLayoutVars>
          <dgm:bulletEnabled val="1"/>
        </dgm:presLayoutVars>
      </dgm:prSet>
      <dgm:spPr/>
    </dgm:pt>
    <dgm:pt modelId="{22469C6C-31BD-4F0C-A615-B7D4257D6695}" type="pres">
      <dgm:prSet presAssocID="{84DACDD0-3563-4116-87F8-F890BC07496C}" presName="sibTrans" presStyleCnt="0"/>
      <dgm:spPr/>
    </dgm:pt>
    <dgm:pt modelId="{C4AFB4A6-717B-422E-AFF1-CD2401953AF3}" type="pres">
      <dgm:prSet presAssocID="{052165B2-3D89-4AC1-A262-599D05F521B7}" presName="node" presStyleLbl="node1" presStyleIdx="5" presStyleCnt="7">
        <dgm:presLayoutVars>
          <dgm:bulletEnabled val="1"/>
        </dgm:presLayoutVars>
      </dgm:prSet>
      <dgm:spPr/>
    </dgm:pt>
    <dgm:pt modelId="{34803DBA-0A3D-4C9C-B114-9D35FE14C89B}" type="pres">
      <dgm:prSet presAssocID="{8DDEA66B-129D-4B2D-BA17-0DE267C820E4}" presName="sibTrans" presStyleCnt="0"/>
      <dgm:spPr/>
    </dgm:pt>
    <dgm:pt modelId="{B31F78F0-9549-4BDC-8278-95931AA4C605}" type="pres">
      <dgm:prSet presAssocID="{1CC43A99-E101-4A6C-AC32-9A534059C9B7}" presName="node" presStyleLbl="node1" presStyleIdx="6" presStyleCnt="7">
        <dgm:presLayoutVars>
          <dgm:bulletEnabled val="1"/>
        </dgm:presLayoutVars>
      </dgm:prSet>
      <dgm:spPr/>
    </dgm:pt>
  </dgm:ptLst>
  <dgm:cxnLst>
    <dgm:cxn modelId="{F8155415-6060-4AD3-9FB1-518636FAA841}" srcId="{9DADFDF6-D4A4-4EFA-BDDD-1F61794377F6}" destId="{C0138033-2A2B-444D-935D-EEF7A2D57D42}" srcOrd="3" destOrd="0" parTransId="{A1E7FE5A-5F7D-4ED0-BA7A-38B343A4FB8F}" sibTransId="{60D7F4BD-8BBC-4C4E-A71B-9082DD826B34}"/>
    <dgm:cxn modelId="{5A94991A-FA0C-46EF-B0CE-9E29990FA220}" type="presOf" srcId="{9A6B9A60-3238-4B8F-830F-A1CC84D39259}" destId="{BEA55D40-0E58-4AFC-B919-3BFE1E0FFC92}" srcOrd="0" destOrd="0" presId="urn:microsoft.com/office/officeart/2005/8/layout/default"/>
    <dgm:cxn modelId="{FF9D6B21-C5E5-460D-B971-FBAC55BAB428}" srcId="{9DADFDF6-D4A4-4EFA-BDDD-1F61794377F6}" destId="{052165B2-3D89-4AC1-A262-599D05F521B7}" srcOrd="5" destOrd="0" parTransId="{C8A0977C-101B-40BF-BAC3-3ED4407710AB}" sibTransId="{8DDEA66B-129D-4B2D-BA17-0DE267C820E4}"/>
    <dgm:cxn modelId="{A5E13A2C-7ACE-4CE7-9FFE-B7E078169B8B}" type="presOf" srcId="{B20E0CFB-B37B-403F-8FCB-1B34CF64249A}" destId="{86011E38-BE3E-4659-BBFC-60E74D84F1AE}" srcOrd="0" destOrd="0" presId="urn:microsoft.com/office/officeart/2005/8/layout/default"/>
    <dgm:cxn modelId="{82BCF73C-BDC3-4E41-9472-B14567B4F9F4}" type="presOf" srcId="{C0138033-2A2B-444D-935D-EEF7A2D57D42}" destId="{272C31C8-94F1-4403-9A04-F1481E1EDCB3}" srcOrd="0" destOrd="0" presId="urn:microsoft.com/office/officeart/2005/8/layout/default"/>
    <dgm:cxn modelId="{8637975F-69E5-40E6-A403-1293626D5568}" type="presOf" srcId="{76D97D63-C83F-4B16-A438-7769A9AD2DC3}" destId="{DA0B8B11-A593-4EE9-9934-555CB9B16910}" srcOrd="0" destOrd="3" presId="urn:microsoft.com/office/officeart/2005/8/layout/default"/>
    <dgm:cxn modelId="{C49CAE66-CABF-4EF5-9432-395D2766FCCB}" type="presOf" srcId="{3D6DA531-0207-4B3A-AC83-D8E074CB6BC4}" destId="{DA0B8B11-A593-4EE9-9934-555CB9B16910}" srcOrd="0" destOrd="2" presId="urn:microsoft.com/office/officeart/2005/8/layout/default"/>
    <dgm:cxn modelId="{E842BB79-9131-4E6D-8946-086CF06E2301}" srcId="{5F8F5D23-C6CB-4D90-BF1B-F6154D5D5A77}" destId="{173313C8-6617-4A57-8670-C2DA0C840520}" srcOrd="0" destOrd="0" parTransId="{4921AB3A-48E9-47DC-8558-4220DA4EB7EF}" sibTransId="{FF177131-1383-40EC-924E-F3D4C6540D0C}"/>
    <dgm:cxn modelId="{3B13C284-0F8C-438B-8335-3F71F0D3F32B}" srcId="{9DADFDF6-D4A4-4EFA-BDDD-1F61794377F6}" destId="{B20E0CFB-B37B-403F-8FCB-1B34CF64249A}" srcOrd="4" destOrd="0" parTransId="{8CD0F646-D4A8-451B-98EB-26BE759EB158}" sibTransId="{84DACDD0-3563-4116-87F8-F890BC07496C}"/>
    <dgm:cxn modelId="{E1740688-7E7D-4ED2-B574-D3AA3A948F6E}" srcId="{9DADFDF6-D4A4-4EFA-BDDD-1F61794377F6}" destId="{9A6B9A60-3238-4B8F-830F-A1CC84D39259}" srcOrd="0" destOrd="0" parTransId="{C6E55808-9EEA-45EC-8BF5-C676D042E557}" sibTransId="{90320FD5-9289-450B-A8DB-C3C9E11975C6}"/>
    <dgm:cxn modelId="{1E44C488-9EF2-47A4-A9C5-B39468A4B105}" srcId="{9DADFDF6-D4A4-4EFA-BDDD-1F61794377F6}" destId="{FEB1CE1B-76D8-4310-B810-FC435B680159}" srcOrd="1" destOrd="0" parTransId="{6E8E80BF-DD73-4B97-9173-C010A606D826}" sibTransId="{9EA91EDF-38DF-4ED0-A6DD-4C75F6A61119}"/>
    <dgm:cxn modelId="{B657A68F-4E24-4C5E-BFE7-38B0D6923312}" srcId="{9DADFDF6-D4A4-4EFA-BDDD-1F61794377F6}" destId="{1CC43A99-E101-4A6C-AC32-9A534059C9B7}" srcOrd="6" destOrd="0" parTransId="{0EB82ECE-39A4-4CBC-B352-BC65BAEDFD3A}" sibTransId="{393C4863-275D-4AF7-84F5-9EB9296205F8}"/>
    <dgm:cxn modelId="{F16B4A98-F832-4C37-9466-9AAC5EDD2A48}" type="presOf" srcId="{173313C8-6617-4A57-8670-C2DA0C840520}" destId="{DA0B8B11-A593-4EE9-9934-555CB9B16910}" srcOrd="0" destOrd="1" presId="urn:microsoft.com/office/officeart/2005/8/layout/default"/>
    <dgm:cxn modelId="{68D9CB9E-7E77-4B8A-944B-3ACEE2A26B3E}" srcId="{5F8F5D23-C6CB-4D90-BF1B-F6154D5D5A77}" destId="{3D6DA531-0207-4B3A-AC83-D8E074CB6BC4}" srcOrd="1" destOrd="0" parTransId="{7BF650E0-7964-4F26-9BDC-AB9F160413C4}" sibTransId="{4C3D363C-3E66-4210-B2ED-554CA5D56A4B}"/>
    <dgm:cxn modelId="{26B707AD-BF01-4121-81F2-24B5200BB183}" srcId="{9DADFDF6-D4A4-4EFA-BDDD-1F61794377F6}" destId="{5F8F5D23-C6CB-4D90-BF1B-F6154D5D5A77}" srcOrd="2" destOrd="0" parTransId="{C598A9C4-9EF5-4FE3-A040-0FA562902F44}" sibTransId="{C9767E28-AFA5-4855-985C-67246E5ACCCE}"/>
    <dgm:cxn modelId="{466299B4-18CE-4872-B06A-B196AFF5FA41}" type="presOf" srcId="{1CC43A99-E101-4A6C-AC32-9A534059C9B7}" destId="{B31F78F0-9549-4BDC-8278-95931AA4C605}" srcOrd="0" destOrd="0" presId="urn:microsoft.com/office/officeart/2005/8/layout/default"/>
    <dgm:cxn modelId="{58C22EBE-60E6-4855-816B-45CD2481760D}" type="presOf" srcId="{5F8F5D23-C6CB-4D90-BF1B-F6154D5D5A77}" destId="{DA0B8B11-A593-4EE9-9934-555CB9B16910}" srcOrd="0" destOrd="0" presId="urn:microsoft.com/office/officeart/2005/8/layout/default"/>
    <dgm:cxn modelId="{0DCF2DC9-B004-4C26-BEEA-B11AF087F712}" type="presOf" srcId="{052165B2-3D89-4AC1-A262-599D05F521B7}" destId="{C4AFB4A6-717B-422E-AFF1-CD2401953AF3}" srcOrd="0" destOrd="0" presId="urn:microsoft.com/office/officeart/2005/8/layout/default"/>
    <dgm:cxn modelId="{8B5375E1-81DE-466D-A83D-D5949B40A465}" srcId="{5F8F5D23-C6CB-4D90-BF1B-F6154D5D5A77}" destId="{76D97D63-C83F-4B16-A438-7769A9AD2DC3}" srcOrd="2" destOrd="0" parTransId="{D26695FC-27AA-44DD-B729-EFD4CD8AED14}" sibTransId="{9BAE6992-2D98-4B62-B390-5BB6CC686E90}"/>
    <dgm:cxn modelId="{13830AF3-B402-46DA-BD1C-EFED5098E0EC}" type="presOf" srcId="{9DADFDF6-D4A4-4EFA-BDDD-1F61794377F6}" destId="{56489007-C061-4845-8BA6-EF0445EC3CFD}" srcOrd="0" destOrd="0" presId="urn:microsoft.com/office/officeart/2005/8/layout/default"/>
    <dgm:cxn modelId="{9D126DFB-FCAC-446E-A848-B12F48C5ED10}" type="presOf" srcId="{FEB1CE1B-76D8-4310-B810-FC435B680159}" destId="{5D4E16F0-A6E1-4D55-A9AF-5FAA3D94ECA4}" srcOrd="0" destOrd="0" presId="urn:microsoft.com/office/officeart/2005/8/layout/default"/>
    <dgm:cxn modelId="{ACC92793-EE33-416B-A79A-03A12221FA4D}" type="presParOf" srcId="{56489007-C061-4845-8BA6-EF0445EC3CFD}" destId="{BEA55D40-0E58-4AFC-B919-3BFE1E0FFC92}" srcOrd="0" destOrd="0" presId="urn:microsoft.com/office/officeart/2005/8/layout/default"/>
    <dgm:cxn modelId="{C83EE830-84F1-42C0-B048-D71220986EFF}" type="presParOf" srcId="{56489007-C061-4845-8BA6-EF0445EC3CFD}" destId="{367C6DED-AA2D-46B3-9A28-C6F361EC8002}" srcOrd="1" destOrd="0" presId="urn:microsoft.com/office/officeart/2005/8/layout/default"/>
    <dgm:cxn modelId="{94D071A0-147B-4673-A51C-5B51F9383455}" type="presParOf" srcId="{56489007-C061-4845-8BA6-EF0445EC3CFD}" destId="{5D4E16F0-A6E1-4D55-A9AF-5FAA3D94ECA4}" srcOrd="2" destOrd="0" presId="urn:microsoft.com/office/officeart/2005/8/layout/default"/>
    <dgm:cxn modelId="{2D989523-F3EB-4B07-946F-F320172AB043}" type="presParOf" srcId="{56489007-C061-4845-8BA6-EF0445EC3CFD}" destId="{D204DFFE-0D53-49BB-BDC0-DEAB5A298DBF}" srcOrd="3" destOrd="0" presId="urn:microsoft.com/office/officeart/2005/8/layout/default"/>
    <dgm:cxn modelId="{250702A4-D36C-4DED-BE12-662EE7D60536}" type="presParOf" srcId="{56489007-C061-4845-8BA6-EF0445EC3CFD}" destId="{DA0B8B11-A593-4EE9-9934-555CB9B16910}" srcOrd="4" destOrd="0" presId="urn:microsoft.com/office/officeart/2005/8/layout/default"/>
    <dgm:cxn modelId="{D0E0369D-35E4-4B14-8360-6AD847527B31}" type="presParOf" srcId="{56489007-C061-4845-8BA6-EF0445EC3CFD}" destId="{3E9C80CD-1439-4E5B-AAEA-611122D3D649}" srcOrd="5" destOrd="0" presId="urn:microsoft.com/office/officeart/2005/8/layout/default"/>
    <dgm:cxn modelId="{002A2176-5F47-48E5-8D2B-2D1907BFCA15}" type="presParOf" srcId="{56489007-C061-4845-8BA6-EF0445EC3CFD}" destId="{272C31C8-94F1-4403-9A04-F1481E1EDCB3}" srcOrd="6" destOrd="0" presId="urn:microsoft.com/office/officeart/2005/8/layout/default"/>
    <dgm:cxn modelId="{00BACCE1-435D-4EA6-97ED-2BD5A81AE8FC}" type="presParOf" srcId="{56489007-C061-4845-8BA6-EF0445EC3CFD}" destId="{2ED4DC3E-AF23-4DBC-BDE7-306E87C52790}" srcOrd="7" destOrd="0" presId="urn:microsoft.com/office/officeart/2005/8/layout/default"/>
    <dgm:cxn modelId="{7B9AAE5F-1DD7-4683-A509-6648DD0CD65C}" type="presParOf" srcId="{56489007-C061-4845-8BA6-EF0445EC3CFD}" destId="{86011E38-BE3E-4659-BBFC-60E74D84F1AE}" srcOrd="8" destOrd="0" presId="urn:microsoft.com/office/officeart/2005/8/layout/default"/>
    <dgm:cxn modelId="{C8DC1DB0-85B7-4395-9B48-460934D62411}" type="presParOf" srcId="{56489007-C061-4845-8BA6-EF0445EC3CFD}" destId="{22469C6C-31BD-4F0C-A615-B7D4257D6695}" srcOrd="9" destOrd="0" presId="urn:microsoft.com/office/officeart/2005/8/layout/default"/>
    <dgm:cxn modelId="{4EE28960-3704-4E73-9846-921CAB003FD3}" type="presParOf" srcId="{56489007-C061-4845-8BA6-EF0445EC3CFD}" destId="{C4AFB4A6-717B-422E-AFF1-CD2401953AF3}" srcOrd="10" destOrd="0" presId="urn:microsoft.com/office/officeart/2005/8/layout/default"/>
    <dgm:cxn modelId="{347CB62A-CE31-43CE-9CDE-C972A3C54CAB}" type="presParOf" srcId="{56489007-C061-4845-8BA6-EF0445EC3CFD}" destId="{34803DBA-0A3D-4C9C-B114-9D35FE14C89B}" srcOrd="11" destOrd="0" presId="urn:microsoft.com/office/officeart/2005/8/layout/default"/>
    <dgm:cxn modelId="{1CE04F8C-EE5B-48AC-B42E-91D88A2286B4}" type="presParOf" srcId="{56489007-C061-4845-8BA6-EF0445EC3CFD}" destId="{B31F78F0-9549-4BDC-8278-95931AA4C60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563AC7-A4B4-4005-8171-0855535E2BE2}"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18C2FD89-B53E-47E5-8876-70A8C38B10AB}">
      <dgm:prSet custT="1"/>
      <dgm:spPr/>
      <dgm:t>
        <a:bodyPr/>
        <a:lstStyle/>
        <a:p>
          <a:r>
            <a:rPr lang="es-CO" sz="1600" noProof="0" dirty="0"/>
            <a:t>El traslado entre regímenes tiene un limitante en cuanto a la edad, pues no es posible realizarlo dentro de los 10 años anteriores al cumplimiento de la edad mínima, sin embargo, e</a:t>
          </a:r>
          <a:r>
            <a:rPr lang="es-CO" sz="1600" b="0" i="0" noProof="0" dirty="0"/>
            <a:t>s posible demandar a los Fondos Privados de Pensiones a fin de dejar sin efecto la afiliación, con el efecto práctico de conseguir un traslado de regreso del Fondo Privado a Colpensiones. Lo anterior ocurre por cuanto las AFP en la mayoría de los casos, en particular con anterioridad al año 2010 que se hizo obligatoria la doble asesoría, omitieron brindar información real, personalizada para cada uno de los afiliados, tomando en consideración sus casos particulares, pues su interés era solo captar clientes y terminaron engañando a las personas.</a:t>
          </a:r>
          <a:endParaRPr lang="es-CO" sz="1600" noProof="0" dirty="0"/>
        </a:p>
      </dgm:t>
    </dgm:pt>
    <dgm:pt modelId="{F136C9AB-15F2-4125-BFC1-0B15BB7F7E13}" type="parTrans" cxnId="{A25AC46C-727D-48A7-9B05-C8DCB0CE4581}">
      <dgm:prSet/>
      <dgm:spPr/>
      <dgm:t>
        <a:bodyPr/>
        <a:lstStyle/>
        <a:p>
          <a:endParaRPr lang="en-US"/>
        </a:p>
      </dgm:t>
    </dgm:pt>
    <dgm:pt modelId="{B5CE55C2-0A12-4884-801E-1D4DD58626AA}" type="sibTrans" cxnId="{A25AC46C-727D-48A7-9B05-C8DCB0CE4581}">
      <dgm:prSet/>
      <dgm:spPr/>
      <dgm:t>
        <a:bodyPr/>
        <a:lstStyle/>
        <a:p>
          <a:endParaRPr lang="es-CO" noProof="0" dirty="0"/>
        </a:p>
      </dgm:t>
    </dgm:pt>
    <dgm:pt modelId="{05B60B3F-4CF3-4AED-A6C7-3D2308DF1538}">
      <dgm:prSet/>
      <dgm:spPr/>
      <dgm:t>
        <a:bodyPr/>
        <a:lstStyle/>
        <a:p>
          <a:r>
            <a:rPr lang="es-CO" noProof="0" dirty="0"/>
            <a:t>D</a:t>
          </a:r>
          <a:r>
            <a:rPr lang="es-CO" b="0" i="0" noProof="0" dirty="0"/>
            <a:t>e igual manera algunas personas ya se han pensionado por </a:t>
          </a:r>
          <a:r>
            <a:rPr lang="es-CO" noProof="0" dirty="0"/>
            <a:t>el RAIS, a pesar de también haber sido engañados, en ese caso </a:t>
          </a:r>
          <a:r>
            <a:rPr lang="es-CO" b="0" i="0" noProof="0" dirty="0"/>
            <a:t>la H. Corte Suprema de Justicia ha indicando que respecto de ellos no es posible declarar ineficaz su afiliación, pues ya poseen una situación jurídica consolidada y es justamente la de pensionados del RAIS; sin embargo en dichos casos si es posible que los Fondos Privados de Pensiones respondan por la indemnización de los perjuicios que se hayan generado a los afiliados cuando estas entidades hayan faltado a sus deberes de asesoría, buen consejo y lealtad con ellos, al respecto cabe señalar que dicha demanda deberá presentarse dentro de los tres años siguientes al momento en que la persona fue pensionada por su fondo privado de pensiones,</a:t>
          </a:r>
          <a:endParaRPr lang="es-CO" noProof="0" dirty="0"/>
        </a:p>
      </dgm:t>
    </dgm:pt>
    <dgm:pt modelId="{7D06967B-2947-4963-95AF-6881158CF941}" type="parTrans" cxnId="{3982878A-E6B0-47D5-9CFA-DD8F65398535}">
      <dgm:prSet/>
      <dgm:spPr/>
      <dgm:t>
        <a:bodyPr/>
        <a:lstStyle/>
        <a:p>
          <a:endParaRPr lang="en-US"/>
        </a:p>
      </dgm:t>
    </dgm:pt>
    <dgm:pt modelId="{0A1F3A86-CF1D-42E7-90EB-63055B650776}" type="sibTrans" cxnId="{3982878A-E6B0-47D5-9CFA-DD8F65398535}">
      <dgm:prSet/>
      <dgm:spPr/>
      <dgm:t>
        <a:bodyPr/>
        <a:lstStyle/>
        <a:p>
          <a:endParaRPr lang="en-US"/>
        </a:p>
      </dgm:t>
    </dgm:pt>
    <dgm:pt modelId="{DF96FFCE-723A-4786-A311-CC6B1EC6B044}" type="pres">
      <dgm:prSet presAssocID="{D6563AC7-A4B4-4005-8171-0855535E2BE2}" presName="Name0" presStyleCnt="0">
        <dgm:presLayoutVars>
          <dgm:dir/>
          <dgm:resizeHandles val="exact"/>
        </dgm:presLayoutVars>
      </dgm:prSet>
      <dgm:spPr/>
    </dgm:pt>
    <dgm:pt modelId="{24C86F92-8441-4E38-9714-6C4759757913}" type="pres">
      <dgm:prSet presAssocID="{18C2FD89-B53E-47E5-8876-70A8C38B10AB}" presName="node" presStyleLbl="node1" presStyleIdx="0" presStyleCnt="2" custScaleX="112137">
        <dgm:presLayoutVars>
          <dgm:bulletEnabled val="1"/>
        </dgm:presLayoutVars>
      </dgm:prSet>
      <dgm:spPr/>
    </dgm:pt>
    <dgm:pt modelId="{8BCECE12-EB5E-45F4-BD87-BB1480B6443B}" type="pres">
      <dgm:prSet presAssocID="{B5CE55C2-0A12-4884-801E-1D4DD58626AA}" presName="sibTrans" presStyleLbl="sibTrans2D1" presStyleIdx="0" presStyleCnt="1"/>
      <dgm:spPr/>
    </dgm:pt>
    <dgm:pt modelId="{9588C934-95FF-4E95-B925-753A811EABD8}" type="pres">
      <dgm:prSet presAssocID="{B5CE55C2-0A12-4884-801E-1D4DD58626AA}" presName="connectorText" presStyleLbl="sibTrans2D1" presStyleIdx="0" presStyleCnt="1"/>
      <dgm:spPr/>
    </dgm:pt>
    <dgm:pt modelId="{BBE40552-F7FC-4ADA-8365-8557D5E83172}" type="pres">
      <dgm:prSet presAssocID="{05B60B3F-4CF3-4AED-A6C7-3D2308DF1538}" presName="node" presStyleLbl="node1" presStyleIdx="1" presStyleCnt="2" custScaleX="110810" custScaleY="102433">
        <dgm:presLayoutVars>
          <dgm:bulletEnabled val="1"/>
        </dgm:presLayoutVars>
      </dgm:prSet>
      <dgm:spPr/>
    </dgm:pt>
  </dgm:ptLst>
  <dgm:cxnLst>
    <dgm:cxn modelId="{4F953D1D-07DE-4A24-A89D-CC3C14E681A1}" type="presOf" srcId="{D6563AC7-A4B4-4005-8171-0855535E2BE2}" destId="{DF96FFCE-723A-4786-A311-CC6B1EC6B044}" srcOrd="0" destOrd="0" presId="urn:microsoft.com/office/officeart/2005/8/layout/process1"/>
    <dgm:cxn modelId="{A25AC46C-727D-48A7-9B05-C8DCB0CE4581}" srcId="{D6563AC7-A4B4-4005-8171-0855535E2BE2}" destId="{18C2FD89-B53E-47E5-8876-70A8C38B10AB}" srcOrd="0" destOrd="0" parTransId="{F136C9AB-15F2-4125-BFC1-0B15BB7F7E13}" sibTransId="{B5CE55C2-0A12-4884-801E-1D4DD58626AA}"/>
    <dgm:cxn modelId="{6DDB5C72-069B-4D6A-BEBC-283106CCEA07}" type="presOf" srcId="{18C2FD89-B53E-47E5-8876-70A8C38B10AB}" destId="{24C86F92-8441-4E38-9714-6C4759757913}" srcOrd="0" destOrd="0" presId="urn:microsoft.com/office/officeart/2005/8/layout/process1"/>
    <dgm:cxn modelId="{200F5158-0F49-4DC8-BC2D-3EC1B699FE69}" type="presOf" srcId="{05B60B3F-4CF3-4AED-A6C7-3D2308DF1538}" destId="{BBE40552-F7FC-4ADA-8365-8557D5E83172}" srcOrd="0" destOrd="0" presId="urn:microsoft.com/office/officeart/2005/8/layout/process1"/>
    <dgm:cxn modelId="{3982878A-E6B0-47D5-9CFA-DD8F65398535}" srcId="{D6563AC7-A4B4-4005-8171-0855535E2BE2}" destId="{05B60B3F-4CF3-4AED-A6C7-3D2308DF1538}" srcOrd="1" destOrd="0" parTransId="{7D06967B-2947-4963-95AF-6881158CF941}" sibTransId="{0A1F3A86-CF1D-42E7-90EB-63055B650776}"/>
    <dgm:cxn modelId="{A08E439F-E444-437B-AE20-6B5B625E08F6}" type="presOf" srcId="{B5CE55C2-0A12-4884-801E-1D4DD58626AA}" destId="{8BCECE12-EB5E-45F4-BD87-BB1480B6443B}" srcOrd="0" destOrd="0" presId="urn:microsoft.com/office/officeart/2005/8/layout/process1"/>
    <dgm:cxn modelId="{3D92C6EC-072B-4764-8913-984307E63218}" type="presOf" srcId="{B5CE55C2-0A12-4884-801E-1D4DD58626AA}" destId="{9588C934-95FF-4E95-B925-753A811EABD8}" srcOrd="1" destOrd="0" presId="urn:microsoft.com/office/officeart/2005/8/layout/process1"/>
    <dgm:cxn modelId="{9F05B4BD-27BC-45F3-843C-E4A72094E49E}" type="presParOf" srcId="{DF96FFCE-723A-4786-A311-CC6B1EC6B044}" destId="{24C86F92-8441-4E38-9714-6C4759757913}" srcOrd="0" destOrd="0" presId="urn:microsoft.com/office/officeart/2005/8/layout/process1"/>
    <dgm:cxn modelId="{CEAB02BC-D749-4E2B-B87E-DEF2578D61A8}" type="presParOf" srcId="{DF96FFCE-723A-4786-A311-CC6B1EC6B044}" destId="{8BCECE12-EB5E-45F4-BD87-BB1480B6443B}" srcOrd="1" destOrd="0" presId="urn:microsoft.com/office/officeart/2005/8/layout/process1"/>
    <dgm:cxn modelId="{1844F7B4-26CD-4E32-8E29-465FFC31B8F4}" type="presParOf" srcId="{8BCECE12-EB5E-45F4-BD87-BB1480B6443B}" destId="{9588C934-95FF-4E95-B925-753A811EABD8}" srcOrd="0" destOrd="0" presId="urn:microsoft.com/office/officeart/2005/8/layout/process1"/>
    <dgm:cxn modelId="{0089A16B-2526-4A69-86AF-39E3C5E30684}" type="presParOf" srcId="{DF96FFCE-723A-4786-A311-CC6B1EC6B044}" destId="{BBE40552-F7FC-4ADA-8365-8557D5E83172}"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22F73E-6311-4B86-9489-EF7CE5F0BB5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1C448AA-A69E-4434-BA0B-B8B5274B4066}">
      <dgm:prSet/>
      <dgm:spPr/>
      <dgm:t>
        <a:bodyPr/>
        <a:lstStyle/>
        <a:p>
          <a:r>
            <a:rPr lang="es-CO" noProof="0" dirty="0"/>
            <a:t>Pedro cumplió este 2025, 62 años de edad y 1720 semanas cotizadas, el IBL de Pedro calculado sobre sus 10 últimos años, actualizado con el IPC es de $12.000.000. </a:t>
          </a:r>
        </a:p>
      </dgm:t>
    </dgm:pt>
    <dgm:pt modelId="{7883D340-FA30-4A94-878D-1864A43AF6EC}" type="parTrans" cxnId="{4B4D0FFE-125D-4648-A93B-C6059B4F7CCA}">
      <dgm:prSet/>
      <dgm:spPr/>
      <dgm:t>
        <a:bodyPr/>
        <a:lstStyle/>
        <a:p>
          <a:endParaRPr lang="en-US"/>
        </a:p>
      </dgm:t>
    </dgm:pt>
    <dgm:pt modelId="{E2AD0A90-2208-48E1-8A55-C7E549B3CD9A}" type="sibTrans" cxnId="{4B4D0FFE-125D-4648-A93B-C6059B4F7CCA}">
      <dgm:prSet/>
      <dgm:spPr/>
      <dgm:t>
        <a:bodyPr/>
        <a:lstStyle/>
        <a:p>
          <a:endParaRPr lang="en-US"/>
        </a:p>
      </dgm:t>
    </dgm:pt>
    <dgm:pt modelId="{B393A9B0-EE6F-44A9-865E-26461FBB9708}">
      <dgm:prSet/>
      <dgm:spPr/>
      <dgm:t>
        <a:bodyPr/>
        <a:lstStyle/>
        <a:p>
          <a:r>
            <a:rPr lang="es-CO" noProof="0" dirty="0"/>
            <a:t>En ese caso la formula es </a:t>
          </a:r>
        </a:p>
      </dgm:t>
    </dgm:pt>
    <dgm:pt modelId="{643301C5-7E80-4B6C-806D-A6EB1A6E695C}" type="parTrans" cxnId="{E3CA3C52-A941-4EE6-A09D-3AECE510C2A2}">
      <dgm:prSet/>
      <dgm:spPr/>
      <dgm:t>
        <a:bodyPr/>
        <a:lstStyle/>
        <a:p>
          <a:endParaRPr lang="en-US"/>
        </a:p>
      </dgm:t>
    </dgm:pt>
    <dgm:pt modelId="{1532FB8C-A05F-4EB5-B18F-D6F959BFBBF5}" type="sibTrans" cxnId="{E3CA3C52-A941-4EE6-A09D-3AECE510C2A2}">
      <dgm:prSet/>
      <dgm:spPr/>
      <dgm:t>
        <a:bodyPr/>
        <a:lstStyle/>
        <a:p>
          <a:endParaRPr lang="en-US"/>
        </a:p>
      </dgm:t>
    </dgm:pt>
    <dgm:pt modelId="{8116068E-D5AD-4E5B-BDAF-B5AFEA17363D}">
      <dgm:prSet/>
      <dgm:spPr/>
      <dgm:t>
        <a:bodyPr/>
        <a:lstStyle/>
        <a:p>
          <a:r>
            <a:rPr lang="es-CO" noProof="0" dirty="0"/>
            <a:t>Tasa de reemplazo= 65,5 - (0,5*S)</a:t>
          </a:r>
        </a:p>
      </dgm:t>
    </dgm:pt>
    <dgm:pt modelId="{D407032B-D6D9-4813-8A97-B96A372D3EB2}" type="parTrans" cxnId="{93A4207B-D56A-4AD8-9CAF-B4CDE467AE1E}">
      <dgm:prSet/>
      <dgm:spPr/>
      <dgm:t>
        <a:bodyPr/>
        <a:lstStyle/>
        <a:p>
          <a:endParaRPr lang="en-US"/>
        </a:p>
      </dgm:t>
    </dgm:pt>
    <dgm:pt modelId="{FCED7254-9997-40C8-AD18-84A0557FBF84}" type="sibTrans" cxnId="{93A4207B-D56A-4AD8-9CAF-B4CDE467AE1E}">
      <dgm:prSet/>
      <dgm:spPr/>
      <dgm:t>
        <a:bodyPr/>
        <a:lstStyle/>
        <a:p>
          <a:endParaRPr lang="en-US"/>
        </a:p>
      </dgm:t>
    </dgm:pt>
    <dgm:pt modelId="{5BCC7756-857A-4535-ABDE-956D572CC4A4}">
      <dgm:prSet/>
      <dgm:spPr/>
      <dgm:t>
        <a:bodyPr/>
        <a:lstStyle/>
        <a:p>
          <a:r>
            <a:rPr lang="es-CO" noProof="0" dirty="0"/>
            <a:t>S = (12.000.000/1.423.500 (mínimo de 2025)) = 8,43</a:t>
          </a:r>
        </a:p>
      </dgm:t>
    </dgm:pt>
    <dgm:pt modelId="{A87ECF3F-16B9-4D56-A0A5-4EBE5F132E10}" type="parTrans" cxnId="{BDACFFA9-C08F-4284-A009-F41627B67C99}">
      <dgm:prSet/>
      <dgm:spPr/>
      <dgm:t>
        <a:bodyPr/>
        <a:lstStyle/>
        <a:p>
          <a:endParaRPr lang="en-US"/>
        </a:p>
      </dgm:t>
    </dgm:pt>
    <dgm:pt modelId="{3F4448BB-3FFF-46D5-A907-B4597A3BFE2B}" type="sibTrans" cxnId="{BDACFFA9-C08F-4284-A009-F41627B67C99}">
      <dgm:prSet/>
      <dgm:spPr/>
      <dgm:t>
        <a:bodyPr/>
        <a:lstStyle/>
        <a:p>
          <a:endParaRPr lang="en-US"/>
        </a:p>
      </dgm:t>
    </dgm:pt>
    <dgm:pt modelId="{8887E125-5419-4704-9A48-E0219AD22882}">
      <dgm:prSet/>
      <dgm:spPr/>
      <dgm:t>
        <a:bodyPr/>
        <a:lstStyle/>
        <a:p>
          <a:r>
            <a:rPr lang="es-CO" noProof="0" dirty="0"/>
            <a:t>Tasa de reemplazo = 65,5 –(0,5*8,43) = 61,28%</a:t>
          </a:r>
        </a:p>
      </dgm:t>
    </dgm:pt>
    <dgm:pt modelId="{1F0D8D13-00D4-4E91-9D05-8CE4116FFC59}" type="parTrans" cxnId="{F507A267-6F4C-4078-8CF1-08574B69E6EF}">
      <dgm:prSet/>
      <dgm:spPr/>
      <dgm:t>
        <a:bodyPr/>
        <a:lstStyle/>
        <a:p>
          <a:endParaRPr lang="en-US"/>
        </a:p>
      </dgm:t>
    </dgm:pt>
    <dgm:pt modelId="{7597841C-6E51-442C-80C4-8B673C247F48}" type="sibTrans" cxnId="{F507A267-6F4C-4078-8CF1-08574B69E6EF}">
      <dgm:prSet/>
      <dgm:spPr/>
      <dgm:t>
        <a:bodyPr/>
        <a:lstStyle/>
        <a:p>
          <a:endParaRPr lang="en-US"/>
        </a:p>
      </dgm:t>
    </dgm:pt>
    <dgm:pt modelId="{26A2B7F9-E92E-4A70-8A15-1AFCE05FB11F}">
      <dgm:prSet/>
      <dgm:spPr/>
      <dgm:t>
        <a:bodyPr/>
        <a:lstStyle/>
        <a:p>
          <a:r>
            <a:rPr lang="es-CO" noProof="0" dirty="0"/>
            <a:t>Aumento por semanas = Tiene 1700 semanas, es decir 420 adicionales a las mínimas requeridas, y la tasa se aumenta 1,5% por cada 50 semanas adicionales, por lo que el aumento a la tasa de reemplazo es el siguiente:</a:t>
          </a:r>
        </a:p>
      </dgm:t>
    </dgm:pt>
    <dgm:pt modelId="{F1B6900E-4FCA-4A35-AB2C-A41E76ED975F}" type="parTrans" cxnId="{CD2E45FD-EFE7-40CA-B62F-9AB663CCC7A0}">
      <dgm:prSet/>
      <dgm:spPr/>
      <dgm:t>
        <a:bodyPr/>
        <a:lstStyle/>
        <a:p>
          <a:endParaRPr lang="en-US"/>
        </a:p>
      </dgm:t>
    </dgm:pt>
    <dgm:pt modelId="{F2DD8A4A-3CA9-41D2-986A-FC42E4826600}" type="sibTrans" cxnId="{CD2E45FD-EFE7-40CA-B62F-9AB663CCC7A0}">
      <dgm:prSet/>
      <dgm:spPr/>
      <dgm:t>
        <a:bodyPr/>
        <a:lstStyle/>
        <a:p>
          <a:endParaRPr lang="en-US"/>
        </a:p>
      </dgm:t>
    </dgm:pt>
    <dgm:pt modelId="{441580C7-20FB-4584-8D4B-2FD63F1B63AF}">
      <dgm:prSet/>
      <dgm:spPr/>
      <dgm:t>
        <a:bodyPr/>
        <a:lstStyle/>
        <a:p>
          <a:r>
            <a:rPr lang="es-CO" noProof="0" dirty="0"/>
            <a:t>Aumento = (420/50) se redondea al múltiplo de 50 más bajo = 8,4 que se redondea a 8</a:t>
          </a:r>
        </a:p>
      </dgm:t>
    </dgm:pt>
    <dgm:pt modelId="{2FC274A9-3B94-46F7-80C6-7655F2F4E362}" type="parTrans" cxnId="{488D9E10-A4B9-4673-8B67-C752D5D992CC}">
      <dgm:prSet/>
      <dgm:spPr/>
      <dgm:t>
        <a:bodyPr/>
        <a:lstStyle/>
        <a:p>
          <a:endParaRPr lang="en-US"/>
        </a:p>
      </dgm:t>
    </dgm:pt>
    <dgm:pt modelId="{40FE1082-68E3-4260-AC2E-76462618BEC9}" type="sibTrans" cxnId="{488D9E10-A4B9-4673-8B67-C752D5D992CC}">
      <dgm:prSet/>
      <dgm:spPr/>
      <dgm:t>
        <a:bodyPr/>
        <a:lstStyle/>
        <a:p>
          <a:endParaRPr lang="en-US"/>
        </a:p>
      </dgm:t>
    </dgm:pt>
    <dgm:pt modelId="{9088F303-7DFA-4027-B93E-D96B15C8B019}">
      <dgm:prSet/>
      <dgm:spPr/>
      <dgm:t>
        <a:bodyPr/>
        <a:lstStyle/>
        <a:p>
          <a:r>
            <a:rPr lang="es-CO" noProof="0" dirty="0"/>
            <a:t>Luego se multiplica el resultado por 1,5, teniendo entonces = 8 x 1,5 =12</a:t>
          </a:r>
        </a:p>
      </dgm:t>
    </dgm:pt>
    <dgm:pt modelId="{921E930A-E1FC-4442-9CB9-A237A0FBBE48}" type="parTrans" cxnId="{115B4EE8-576F-42F9-B6B3-FDB56EF37237}">
      <dgm:prSet/>
      <dgm:spPr/>
      <dgm:t>
        <a:bodyPr/>
        <a:lstStyle/>
        <a:p>
          <a:endParaRPr lang="en-US"/>
        </a:p>
      </dgm:t>
    </dgm:pt>
    <dgm:pt modelId="{D0327242-A854-4E23-9707-D8E9BB48004C}" type="sibTrans" cxnId="{115B4EE8-576F-42F9-B6B3-FDB56EF37237}">
      <dgm:prSet/>
      <dgm:spPr/>
      <dgm:t>
        <a:bodyPr/>
        <a:lstStyle/>
        <a:p>
          <a:endParaRPr lang="en-US"/>
        </a:p>
      </dgm:t>
    </dgm:pt>
    <dgm:pt modelId="{2C187D3E-2876-4C5D-96C5-6B0CCFC0736F}">
      <dgm:prSet/>
      <dgm:spPr/>
      <dgm:t>
        <a:bodyPr/>
        <a:lstStyle/>
        <a:p>
          <a:r>
            <a:rPr lang="es-CO" noProof="0" dirty="0"/>
            <a:t>Ese valor se suma a la tasa de reemplazo que conseguimos de la operación inicial así: 61,28+12=73,28</a:t>
          </a:r>
        </a:p>
      </dgm:t>
    </dgm:pt>
    <dgm:pt modelId="{25BD6DAC-229E-4B5B-89B9-2FA8DB7B40F3}" type="parTrans" cxnId="{9E578B2B-94E3-4F4E-B693-86355BDCCDE0}">
      <dgm:prSet/>
      <dgm:spPr/>
      <dgm:t>
        <a:bodyPr/>
        <a:lstStyle/>
        <a:p>
          <a:endParaRPr lang="en-US"/>
        </a:p>
      </dgm:t>
    </dgm:pt>
    <dgm:pt modelId="{FAB65DB4-D829-4C74-A820-5A3BEF76F9D5}" type="sibTrans" cxnId="{9E578B2B-94E3-4F4E-B693-86355BDCCDE0}">
      <dgm:prSet/>
      <dgm:spPr/>
      <dgm:t>
        <a:bodyPr/>
        <a:lstStyle/>
        <a:p>
          <a:endParaRPr lang="en-US"/>
        </a:p>
      </dgm:t>
    </dgm:pt>
    <dgm:pt modelId="{6159CCA9-92FD-4594-A218-ACA429077CB4}">
      <dgm:prSet/>
      <dgm:spPr/>
      <dgm:t>
        <a:bodyPr/>
        <a:lstStyle/>
        <a:p>
          <a:r>
            <a:rPr lang="es-CO" noProof="0" dirty="0"/>
            <a:t>Esa es la tasa de reemplazo que se aplicará al promedio del afiliado, por lo tanto: 12.000.000 x 73,28/100 = </a:t>
          </a:r>
          <a:r>
            <a:rPr lang="es-CO" b="1" noProof="0" dirty="0"/>
            <a:t>8.793.600</a:t>
          </a:r>
          <a:endParaRPr lang="es-CO" noProof="0" dirty="0"/>
        </a:p>
      </dgm:t>
    </dgm:pt>
    <dgm:pt modelId="{B9A303B2-2A6B-40DE-A092-E9DDDAEBDEEF}" type="parTrans" cxnId="{BFB7732A-FB1E-49D5-A03F-B7EDC42A6293}">
      <dgm:prSet/>
      <dgm:spPr/>
      <dgm:t>
        <a:bodyPr/>
        <a:lstStyle/>
        <a:p>
          <a:endParaRPr lang="en-US"/>
        </a:p>
      </dgm:t>
    </dgm:pt>
    <dgm:pt modelId="{936C3B19-A358-422A-87A1-41DBE427D1F5}" type="sibTrans" cxnId="{BFB7732A-FB1E-49D5-A03F-B7EDC42A6293}">
      <dgm:prSet/>
      <dgm:spPr/>
      <dgm:t>
        <a:bodyPr/>
        <a:lstStyle/>
        <a:p>
          <a:endParaRPr lang="en-US"/>
        </a:p>
      </dgm:t>
    </dgm:pt>
    <dgm:pt modelId="{98DF0AB9-DADC-4C5C-9774-ED9DF5CEC07E}">
      <dgm:prSet/>
      <dgm:spPr/>
      <dgm:t>
        <a:bodyPr/>
        <a:lstStyle/>
        <a:p>
          <a:r>
            <a:rPr lang="es-CO" b="1" noProof="0" dirty="0"/>
            <a:t>Ese valor es el que el afiliado recibirá por mesada pensional, menos el aporte obligatorio a salud</a:t>
          </a:r>
          <a:endParaRPr lang="es-CO" noProof="0" dirty="0">
            <a:solidFill>
              <a:srgbClr val="FF0000"/>
            </a:solidFill>
          </a:endParaRPr>
        </a:p>
      </dgm:t>
    </dgm:pt>
    <dgm:pt modelId="{0CFEA33E-D443-4807-981D-432E04493F89}" type="parTrans" cxnId="{7B2B978F-EE98-496A-B779-A1348CDF8372}">
      <dgm:prSet/>
      <dgm:spPr/>
      <dgm:t>
        <a:bodyPr/>
        <a:lstStyle/>
        <a:p>
          <a:endParaRPr lang="en-US"/>
        </a:p>
      </dgm:t>
    </dgm:pt>
    <dgm:pt modelId="{52FF7268-7BCB-4C8D-96DB-C04179E86740}" type="sibTrans" cxnId="{7B2B978F-EE98-496A-B779-A1348CDF8372}">
      <dgm:prSet/>
      <dgm:spPr/>
      <dgm:t>
        <a:bodyPr/>
        <a:lstStyle/>
        <a:p>
          <a:endParaRPr lang="en-US"/>
        </a:p>
      </dgm:t>
    </dgm:pt>
    <dgm:pt modelId="{7395060A-5353-4C2E-868C-3E6DF99B895E}" type="pres">
      <dgm:prSet presAssocID="{3B22F73E-6311-4B86-9489-EF7CE5F0BB57}" presName="diagram" presStyleCnt="0">
        <dgm:presLayoutVars>
          <dgm:dir/>
          <dgm:resizeHandles val="exact"/>
        </dgm:presLayoutVars>
      </dgm:prSet>
      <dgm:spPr/>
    </dgm:pt>
    <dgm:pt modelId="{A810DD81-D9E6-49D5-B00E-4F6CDAFF84AA}" type="pres">
      <dgm:prSet presAssocID="{81C448AA-A69E-4434-BA0B-B8B5274B4066}" presName="node" presStyleLbl="node1" presStyleIdx="0" presStyleCnt="11">
        <dgm:presLayoutVars>
          <dgm:bulletEnabled val="1"/>
        </dgm:presLayoutVars>
      </dgm:prSet>
      <dgm:spPr/>
    </dgm:pt>
    <dgm:pt modelId="{69E3470C-C8DF-4643-AEA7-DC39F0A9A926}" type="pres">
      <dgm:prSet presAssocID="{E2AD0A90-2208-48E1-8A55-C7E549B3CD9A}" presName="sibTrans" presStyleCnt="0"/>
      <dgm:spPr/>
    </dgm:pt>
    <dgm:pt modelId="{AE6B0F98-839D-4BFF-AA41-421EA9E4B4AC}" type="pres">
      <dgm:prSet presAssocID="{B393A9B0-EE6F-44A9-865E-26461FBB9708}" presName="node" presStyleLbl="node1" presStyleIdx="1" presStyleCnt="11">
        <dgm:presLayoutVars>
          <dgm:bulletEnabled val="1"/>
        </dgm:presLayoutVars>
      </dgm:prSet>
      <dgm:spPr/>
    </dgm:pt>
    <dgm:pt modelId="{78B9D11A-65DA-4FB8-BBBB-C281CF9CEBF0}" type="pres">
      <dgm:prSet presAssocID="{1532FB8C-A05F-4EB5-B18F-D6F959BFBBF5}" presName="sibTrans" presStyleCnt="0"/>
      <dgm:spPr/>
    </dgm:pt>
    <dgm:pt modelId="{0FC02FA8-720A-4270-AE4E-10E00D9033C6}" type="pres">
      <dgm:prSet presAssocID="{8116068E-D5AD-4E5B-BDAF-B5AFEA17363D}" presName="node" presStyleLbl="node1" presStyleIdx="2" presStyleCnt="11">
        <dgm:presLayoutVars>
          <dgm:bulletEnabled val="1"/>
        </dgm:presLayoutVars>
      </dgm:prSet>
      <dgm:spPr/>
    </dgm:pt>
    <dgm:pt modelId="{FE3123AF-8E36-40CC-A0AE-C741C485EACF}" type="pres">
      <dgm:prSet presAssocID="{FCED7254-9997-40C8-AD18-84A0557FBF84}" presName="sibTrans" presStyleCnt="0"/>
      <dgm:spPr/>
    </dgm:pt>
    <dgm:pt modelId="{206DB154-A9DB-4E31-BD65-AC6ADAA740A3}" type="pres">
      <dgm:prSet presAssocID="{5BCC7756-857A-4535-ABDE-956D572CC4A4}" presName="node" presStyleLbl="node1" presStyleIdx="3" presStyleCnt="11">
        <dgm:presLayoutVars>
          <dgm:bulletEnabled val="1"/>
        </dgm:presLayoutVars>
      </dgm:prSet>
      <dgm:spPr/>
    </dgm:pt>
    <dgm:pt modelId="{3C304E60-03CD-4017-928E-7AED484449AA}" type="pres">
      <dgm:prSet presAssocID="{3F4448BB-3FFF-46D5-A907-B4597A3BFE2B}" presName="sibTrans" presStyleCnt="0"/>
      <dgm:spPr/>
    </dgm:pt>
    <dgm:pt modelId="{8798914C-18CA-4C0D-930F-07BAA9288AEA}" type="pres">
      <dgm:prSet presAssocID="{8887E125-5419-4704-9A48-E0219AD22882}" presName="node" presStyleLbl="node1" presStyleIdx="4" presStyleCnt="11">
        <dgm:presLayoutVars>
          <dgm:bulletEnabled val="1"/>
        </dgm:presLayoutVars>
      </dgm:prSet>
      <dgm:spPr/>
    </dgm:pt>
    <dgm:pt modelId="{C6FEB358-3672-4061-835C-02A5AF3423C3}" type="pres">
      <dgm:prSet presAssocID="{7597841C-6E51-442C-80C4-8B673C247F48}" presName="sibTrans" presStyleCnt="0"/>
      <dgm:spPr/>
    </dgm:pt>
    <dgm:pt modelId="{39CEF950-6D7A-43F0-B1AA-F929F0B44AAF}" type="pres">
      <dgm:prSet presAssocID="{26A2B7F9-E92E-4A70-8A15-1AFCE05FB11F}" presName="node" presStyleLbl="node1" presStyleIdx="5" presStyleCnt="11">
        <dgm:presLayoutVars>
          <dgm:bulletEnabled val="1"/>
        </dgm:presLayoutVars>
      </dgm:prSet>
      <dgm:spPr/>
    </dgm:pt>
    <dgm:pt modelId="{C0CDF938-2563-40EE-A969-2B47BAD3D459}" type="pres">
      <dgm:prSet presAssocID="{F2DD8A4A-3CA9-41D2-986A-FC42E4826600}" presName="sibTrans" presStyleCnt="0"/>
      <dgm:spPr/>
    </dgm:pt>
    <dgm:pt modelId="{CA9F9D18-8133-4D9B-825D-C43FCB97EE49}" type="pres">
      <dgm:prSet presAssocID="{441580C7-20FB-4584-8D4B-2FD63F1B63AF}" presName="node" presStyleLbl="node1" presStyleIdx="6" presStyleCnt="11">
        <dgm:presLayoutVars>
          <dgm:bulletEnabled val="1"/>
        </dgm:presLayoutVars>
      </dgm:prSet>
      <dgm:spPr/>
    </dgm:pt>
    <dgm:pt modelId="{7E83787A-4125-4E9D-9E9D-33D41EB487D6}" type="pres">
      <dgm:prSet presAssocID="{40FE1082-68E3-4260-AC2E-76462618BEC9}" presName="sibTrans" presStyleCnt="0"/>
      <dgm:spPr/>
    </dgm:pt>
    <dgm:pt modelId="{69E44624-EDA8-41BA-9C26-5DCE3E581022}" type="pres">
      <dgm:prSet presAssocID="{9088F303-7DFA-4027-B93E-D96B15C8B019}" presName="node" presStyleLbl="node1" presStyleIdx="7" presStyleCnt="11">
        <dgm:presLayoutVars>
          <dgm:bulletEnabled val="1"/>
        </dgm:presLayoutVars>
      </dgm:prSet>
      <dgm:spPr/>
    </dgm:pt>
    <dgm:pt modelId="{194FCF74-0A45-48E6-82D8-B3372E081CAC}" type="pres">
      <dgm:prSet presAssocID="{D0327242-A854-4E23-9707-D8E9BB48004C}" presName="sibTrans" presStyleCnt="0"/>
      <dgm:spPr/>
    </dgm:pt>
    <dgm:pt modelId="{32FE7D01-B925-435C-BB6E-1EA9ECBFB5CC}" type="pres">
      <dgm:prSet presAssocID="{2C187D3E-2876-4C5D-96C5-6B0CCFC0736F}" presName="node" presStyleLbl="node1" presStyleIdx="8" presStyleCnt="11">
        <dgm:presLayoutVars>
          <dgm:bulletEnabled val="1"/>
        </dgm:presLayoutVars>
      </dgm:prSet>
      <dgm:spPr/>
    </dgm:pt>
    <dgm:pt modelId="{A8F41BC5-DAD6-4478-954E-025C71D46742}" type="pres">
      <dgm:prSet presAssocID="{FAB65DB4-D829-4C74-A820-5A3BEF76F9D5}" presName="sibTrans" presStyleCnt="0"/>
      <dgm:spPr/>
    </dgm:pt>
    <dgm:pt modelId="{6E3E7E35-E53C-4B4F-8420-A539B57E2DE9}" type="pres">
      <dgm:prSet presAssocID="{6159CCA9-92FD-4594-A218-ACA429077CB4}" presName="node" presStyleLbl="node1" presStyleIdx="9" presStyleCnt="11">
        <dgm:presLayoutVars>
          <dgm:bulletEnabled val="1"/>
        </dgm:presLayoutVars>
      </dgm:prSet>
      <dgm:spPr/>
    </dgm:pt>
    <dgm:pt modelId="{B19CC850-1F37-4EBF-85ED-A52F92AC5566}" type="pres">
      <dgm:prSet presAssocID="{936C3B19-A358-422A-87A1-41DBE427D1F5}" presName="sibTrans" presStyleCnt="0"/>
      <dgm:spPr/>
    </dgm:pt>
    <dgm:pt modelId="{964873D0-EB7F-4FF1-A647-FA591F7F2EF0}" type="pres">
      <dgm:prSet presAssocID="{98DF0AB9-DADC-4C5C-9774-ED9DF5CEC07E}" presName="node" presStyleLbl="node1" presStyleIdx="10" presStyleCnt="11">
        <dgm:presLayoutVars>
          <dgm:bulletEnabled val="1"/>
        </dgm:presLayoutVars>
      </dgm:prSet>
      <dgm:spPr/>
    </dgm:pt>
  </dgm:ptLst>
  <dgm:cxnLst>
    <dgm:cxn modelId="{F9DFD102-59EA-4969-AD0E-DAED652CF49E}" type="presOf" srcId="{9088F303-7DFA-4027-B93E-D96B15C8B019}" destId="{69E44624-EDA8-41BA-9C26-5DCE3E581022}" srcOrd="0" destOrd="0" presId="urn:microsoft.com/office/officeart/2005/8/layout/default"/>
    <dgm:cxn modelId="{488D9E10-A4B9-4673-8B67-C752D5D992CC}" srcId="{3B22F73E-6311-4B86-9489-EF7CE5F0BB57}" destId="{441580C7-20FB-4584-8D4B-2FD63F1B63AF}" srcOrd="6" destOrd="0" parTransId="{2FC274A9-3B94-46F7-80C6-7655F2F4E362}" sibTransId="{40FE1082-68E3-4260-AC2E-76462618BEC9}"/>
    <dgm:cxn modelId="{BFB7732A-FB1E-49D5-A03F-B7EDC42A6293}" srcId="{3B22F73E-6311-4B86-9489-EF7CE5F0BB57}" destId="{6159CCA9-92FD-4594-A218-ACA429077CB4}" srcOrd="9" destOrd="0" parTransId="{B9A303B2-2A6B-40DE-A092-E9DDDAEBDEEF}" sibTransId="{936C3B19-A358-422A-87A1-41DBE427D1F5}"/>
    <dgm:cxn modelId="{9E578B2B-94E3-4F4E-B693-86355BDCCDE0}" srcId="{3B22F73E-6311-4B86-9489-EF7CE5F0BB57}" destId="{2C187D3E-2876-4C5D-96C5-6B0CCFC0736F}" srcOrd="8" destOrd="0" parTransId="{25BD6DAC-229E-4B5B-89B9-2FA8DB7B40F3}" sibTransId="{FAB65DB4-D829-4C74-A820-5A3BEF76F9D5}"/>
    <dgm:cxn modelId="{595F172D-577E-412C-B32A-1BB243E21778}" type="presOf" srcId="{5BCC7756-857A-4535-ABDE-956D572CC4A4}" destId="{206DB154-A9DB-4E31-BD65-AC6ADAA740A3}" srcOrd="0" destOrd="0" presId="urn:microsoft.com/office/officeart/2005/8/layout/default"/>
    <dgm:cxn modelId="{5124A55F-91C9-4E9A-BA9F-CB7499A231F1}" type="presOf" srcId="{26A2B7F9-E92E-4A70-8A15-1AFCE05FB11F}" destId="{39CEF950-6D7A-43F0-B1AA-F929F0B44AAF}" srcOrd="0" destOrd="0" presId="urn:microsoft.com/office/officeart/2005/8/layout/default"/>
    <dgm:cxn modelId="{036BC165-183E-4AA5-ABE1-0B41F70EB54D}" type="presOf" srcId="{441580C7-20FB-4584-8D4B-2FD63F1B63AF}" destId="{CA9F9D18-8133-4D9B-825D-C43FCB97EE49}" srcOrd="0" destOrd="0" presId="urn:microsoft.com/office/officeart/2005/8/layout/default"/>
    <dgm:cxn modelId="{F507A267-6F4C-4078-8CF1-08574B69E6EF}" srcId="{3B22F73E-6311-4B86-9489-EF7CE5F0BB57}" destId="{8887E125-5419-4704-9A48-E0219AD22882}" srcOrd="4" destOrd="0" parTransId="{1F0D8D13-00D4-4E91-9D05-8CE4116FFC59}" sibTransId="{7597841C-6E51-442C-80C4-8B673C247F48}"/>
    <dgm:cxn modelId="{E3CA3C52-A941-4EE6-A09D-3AECE510C2A2}" srcId="{3B22F73E-6311-4B86-9489-EF7CE5F0BB57}" destId="{B393A9B0-EE6F-44A9-865E-26461FBB9708}" srcOrd="1" destOrd="0" parTransId="{643301C5-7E80-4B6C-806D-A6EB1A6E695C}" sibTransId="{1532FB8C-A05F-4EB5-B18F-D6F959BFBBF5}"/>
    <dgm:cxn modelId="{93A4207B-D56A-4AD8-9CAF-B4CDE467AE1E}" srcId="{3B22F73E-6311-4B86-9489-EF7CE5F0BB57}" destId="{8116068E-D5AD-4E5B-BDAF-B5AFEA17363D}" srcOrd="2" destOrd="0" parTransId="{D407032B-D6D9-4813-8A97-B96A372D3EB2}" sibTransId="{FCED7254-9997-40C8-AD18-84A0557FBF84}"/>
    <dgm:cxn modelId="{143F5F8B-13F6-4DCD-A08B-FA36AB4B678D}" type="presOf" srcId="{8116068E-D5AD-4E5B-BDAF-B5AFEA17363D}" destId="{0FC02FA8-720A-4270-AE4E-10E00D9033C6}" srcOrd="0" destOrd="0" presId="urn:microsoft.com/office/officeart/2005/8/layout/default"/>
    <dgm:cxn modelId="{6F65B88E-5155-4CF1-8FD0-E95C2302A8EF}" type="presOf" srcId="{81C448AA-A69E-4434-BA0B-B8B5274B4066}" destId="{A810DD81-D9E6-49D5-B00E-4F6CDAFF84AA}" srcOrd="0" destOrd="0" presId="urn:microsoft.com/office/officeart/2005/8/layout/default"/>
    <dgm:cxn modelId="{7B2B978F-EE98-496A-B779-A1348CDF8372}" srcId="{3B22F73E-6311-4B86-9489-EF7CE5F0BB57}" destId="{98DF0AB9-DADC-4C5C-9774-ED9DF5CEC07E}" srcOrd="10" destOrd="0" parTransId="{0CFEA33E-D443-4807-981D-432E04493F89}" sibTransId="{52FF7268-7BCB-4C8D-96DB-C04179E86740}"/>
    <dgm:cxn modelId="{EE1D1F94-08BA-498F-896D-7BE774181914}" type="presOf" srcId="{B393A9B0-EE6F-44A9-865E-26461FBB9708}" destId="{AE6B0F98-839D-4BFF-AA41-421EA9E4B4AC}" srcOrd="0" destOrd="0" presId="urn:microsoft.com/office/officeart/2005/8/layout/default"/>
    <dgm:cxn modelId="{BDACFFA9-C08F-4284-A009-F41627B67C99}" srcId="{3B22F73E-6311-4B86-9489-EF7CE5F0BB57}" destId="{5BCC7756-857A-4535-ABDE-956D572CC4A4}" srcOrd="3" destOrd="0" parTransId="{A87ECF3F-16B9-4D56-A0A5-4EBE5F132E10}" sibTransId="{3F4448BB-3FFF-46D5-A907-B4597A3BFE2B}"/>
    <dgm:cxn modelId="{7D8503D2-ACAF-4C85-870A-88F12B803B60}" type="presOf" srcId="{6159CCA9-92FD-4594-A218-ACA429077CB4}" destId="{6E3E7E35-E53C-4B4F-8420-A539B57E2DE9}" srcOrd="0" destOrd="0" presId="urn:microsoft.com/office/officeart/2005/8/layout/default"/>
    <dgm:cxn modelId="{86E0D7D3-DA12-4738-9BA6-FC25C5EFD47A}" type="presOf" srcId="{8887E125-5419-4704-9A48-E0219AD22882}" destId="{8798914C-18CA-4C0D-930F-07BAA9288AEA}" srcOrd="0" destOrd="0" presId="urn:microsoft.com/office/officeart/2005/8/layout/default"/>
    <dgm:cxn modelId="{32553FE0-2683-46D0-A887-F23E62A56365}" type="presOf" srcId="{3B22F73E-6311-4B86-9489-EF7CE5F0BB57}" destId="{7395060A-5353-4C2E-868C-3E6DF99B895E}" srcOrd="0" destOrd="0" presId="urn:microsoft.com/office/officeart/2005/8/layout/default"/>
    <dgm:cxn modelId="{115B4EE8-576F-42F9-B6B3-FDB56EF37237}" srcId="{3B22F73E-6311-4B86-9489-EF7CE5F0BB57}" destId="{9088F303-7DFA-4027-B93E-D96B15C8B019}" srcOrd="7" destOrd="0" parTransId="{921E930A-E1FC-4442-9CB9-A237A0FBBE48}" sibTransId="{D0327242-A854-4E23-9707-D8E9BB48004C}"/>
    <dgm:cxn modelId="{962940F5-D97D-475C-B8CD-65F4AC494BDE}" type="presOf" srcId="{2C187D3E-2876-4C5D-96C5-6B0CCFC0736F}" destId="{32FE7D01-B925-435C-BB6E-1EA9ECBFB5CC}" srcOrd="0" destOrd="0" presId="urn:microsoft.com/office/officeart/2005/8/layout/default"/>
    <dgm:cxn modelId="{34344CFB-E3A6-44CD-9C4B-6DB06F5DF070}" type="presOf" srcId="{98DF0AB9-DADC-4C5C-9774-ED9DF5CEC07E}" destId="{964873D0-EB7F-4FF1-A647-FA591F7F2EF0}" srcOrd="0" destOrd="0" presId="urn:microsoft.com/office/officeart/2005/8/layout/default"/>
    <dgm:cxn modelId="{CD2E45FD-EFE7-40CA-B62F-9AB663CCC7A0}" srcId="{3B22F73E-6311-4B86-9489-EF7CE5F0BB57}" destId="{26A2B7F9-E92E-4A70-8A15-1AFCE05FB11F}" srcOrd="5" destOrd="0" parTransId="{F1B6900E-4FCA-4A35-AB2C-A41E76ED975F}" sibTransId="{F2DD8A4A-3CA9-41D2-986A-FC42E4826600}"/>
    <dgm:cxn modelId="{4B4D0FFE-125D-4648-A93B-C6059B4F7CCA}" srcId="{3B22F73E-6311-4B86-9489-EF7CE5F0BB57}" destId="{81C448AA-A69E-4434-BA0B-B8B5274B4066}" srcOrd="0" destOrd="0" parTransId="{7883D340-FA30-4A94-878D-1864A43AF6EC}" sibTransId="{E2AD0A90-2208-48E1-8A55-C7E549B3CD9A}"/>
    <dgm:cxn modelId="{AABDC96A-778E-4EED-8E2C-724E3EDFF76B}" type="presParOf" srcId="{7395060A-5353-4C2E-868C-3E6DF99B895E}" destId="{A810DD81-D9E6-49D5-B00E-4F6CDAFF84AA}" srcOrd="0" destOrd="0" presId="urn:microsoft.com/office/officeart/2005/8/layout/default"/>
    <dgm:cxn modelId="{29AD45D6-3FD8-450E-A349-03E9B5905EAC}" type="presParOf" srcId="{7395060A-5353-4C2E-868C-3E6DF99B895E}" destId="{69E3470C-C8DF-4643-AEA7-DC39F0A9A926}" srcOrd="1" destOrd="0" presId="urn:microsoft.com/office/officeart/2005/8/layout/default"/>
    <dgm:cxn modelId="{48A6BD73-1B7A-4A38-9FB1-B3AC9FA85D2D}" type="presParOf" srcId="{7395060A-5353-4C2E-868C-3E6DF99B895E}" destId="{AE6B0F98-839D-4BFF-AA41-421EA9E4B4AC}" srcOrd="2" destOrd="0" presId="urn:microsoft.com/office/officeart/2005/8/layout/default"/>
    <dgm:cxn modelId="{8FBF6B9B-CC42-4745-B9F7-7032E8F47AB4}" type="presParOf" srcId="{7395060A-5353-4C2E-868C-3E6DF99B895E}" destId="{78B9D11A-65DA-4FB8-BBBB-C281CF9CEBF0}" srcOrd="3" destOrd="0" presId="urn:microsoft.com/office/officeart/2005/8/layout/default"/>
    <dgm:cxn modelId="{87B44DB8-8443-4353-B4D9-507A771BA5C9}" type="presParOf" srcId="{7395060A-5353-4C2E-868C-3E6DF99B895E}" destId="{0FC02FA8-720A-4270-AE4E-10E00D9033C6}" srcOrd="4" destOrd="0" presId="urn:microsoft.com/office/officeart/2005/8/layout/default"/>
    <dgm:cxn modelId="{CBD11742-5F26-4C57-AA25-1FAB45F07A3D}" type="presParOf" srcId="{7395060A-5353-4C2E-868C-3E6DF99B895E}" destId="{FE3123AF-8E36-40CC-A0AE-C741C485EACF}" srcOrd="5" destOrd="0" presId="urn:microsoft.com/office/officeart/2005/8/layout/default"/>
    <dgm:cxn modelId="{2D586604-C132-4437-8E29-634041783C06}" type="presParOf" srcId="{7395060A-5353-4C2E-868C-3E6DF99B895E}" destId="{206DB154-A9DB-4E31-BD65-AC6ADAA740A3}" srcOrd="6" destOrd="0" presId="urn:microsoft.com/office/officeart/2005/8/layout/default"/>
    <dgm:cxn modelId="{040BE62C-0AE7-4015-846B-7AE8F4DADD0C}" type="presParOf" srcId="{7395060A-5353-4C2E-868C-3E6DF99B895E}" destId="{3C304E60-03CD-4017-928E-7AED484449AA}" srcOrd="7" destOrd="0" presId="urn:microsoft.com/office/officeart/2005/8/layout/default"/>
    <dgm:cxn modelId="{18157D57-02BB-4D6F-98DB-23FDB21BC9D5}" type="presParOf" srcId="{7395060A-5353-4C2E-868C-3E6DF99B895E}" destId="{8798914C-18CA-4C0D-930F-07BAA9288AEA}" srcOrd="8" destOrd="0" presId="urn:microsoft.com/office/officeart/2005/8/layout/default"/>
    <dgm:cxn modelId="{AA1FBB83-3972-45DC-B316-B64789F517DF}" type="presParOf" srcId="{7395060A-5353-4C2E-868C-3E6DF99B895E}" destId="{C6FEB358-3672-4061-835C-02A5AF3423C3}" srcOrd="9" destOrd="0" presId="urn:microsoft.com/office/officeart/2005/8/layout/default"/>
    <dgm:cxn modelId="{BFB29918-415F-4371-84C2-F76B29AC54D9}" type="presParOf" srcId="{7395060A-5353-4C2E-868C-3E6DF99B895E}" destId="{39CEF950-6D7A-43F0-B1AA-F929F0B44AAF}" srcOrd="10" destOrd="0" presId="urn:microsoft.com/office/officeart/2005/8/layout/default"/>
    <dgm:cxn modelId="{6FD43417-9E9B-48DB-BEC6-4A9717D1B1DD}" type="presParOf" srcId="{7395060A-5353-4C2E-868C-3E6DF99B895E}" destId="{C0CDF938-2563-40EE-A969-2B47BAD3D459}" srcOrd="11" destOrd="0" presId="urn:microsoft.com/office/officeart/2005/8/layout/default"/>
    <dgm:cxn modelId="{BF09AF67-46C9-49B0-9A60-A43A7C371D57}" type="presParOf" srcId="{7395060A-5353-4C2E-868C-3E6DF99B895E}" destId="{CA9F9D18-8133-4D9B-825D-C43FCB97EE49}" srcOrd="12" destOrd="0" presId="urn:microsoft.com/office/officeart/2005/8/layout/default"/>
    <dgm:cxn modelId="{284B7F04-97DB-4A88-83B7-A101A5DEAEC6}" type="presParOf" srcId="{7395060A-5353-4C2E-868C-3E6DF99B895E}" destId="{7E83787A-4125-4E9D-9E9D-33D41EB487D6}" srcOrd="13" destOrd="0" presId="urn:microsoft.com/office/officeart/2005/8/layout/default"/>
    <dgm:cxn modelId="{E651D518-F5B1-43F8-A6B4-DC7195A9AFD4}" type="presParOf" srcId="{7395060A-5353-4C2E-868C-3E6DF99B895E}" destId="{69E44624-EDA8-41BA-9C26-5DCE3E581022}" srcOrd="14" destOrd="0" presId="urn:microsoft.com/office/officeart/2005/8/layout/default"/>
    <dgm:cxn modelId="{A145F335-FE60-42B0-9E8B-AEE804DAE643}" type="presParOf" srcId="{7395060A-5353-4C2E-868C-3E6DF99B895E}" destId="{194FCF74-0A45-48E6-82D8-B3372E081CAC}" srcOrd="15" destOrd="0" presId="urn:microsoft.com/office/officeart/2005/8/layout/default"/>
    <dgm:cxn modelId="{A763A072-094A-423B-AC74-E019D64F3FE7}" type="presParOf" srcId="{7395060A-5353-4C2E-868C-3E6DF99B895E}" destId="{32FE7D01-B925-435C-BB6E-1EA9ECBFB5CC}" srcOrd="16" destOrd="0" presId="urn:microsoft.com/office/officeart/2005/8/layout/default"/>
    <dgm:cxn modelId="{80827EE1-592D-4CD6-BB0C-23A2FDC97441}" type="presParOf" srcId="{7395060A-5353-4C2E-868C-3E6DF99B895E}" destId="{A8F41BC5-DAD6-4478-954E-025C71D46742}" srcOrd="17" destOrd="0" presId="urn:microsoft.com/office/officeart/2005/8/layout/default"/>
    <dgm:cxn modelId="{AE12E67D-AF69-4F8D-A12C-C7B4F075D14B}" type="presParOf" srcId="{7395060A-5353-4C2E-868C-3E6DF99B895E}" destId="{6E3E7E35-E53C-4B4F-8420-A539B57E2DE9}" srcOrd="18" destOrd="0" presId="urn:microsoft.com/office/officeart/2005/8/layout/default"/>
    <dgm:cxn modelId="{0F176AD4-1DD2-4651-904F-10FE4396D4B3}" type="presParOf" srcId="{7395060A-5353-4C2E-868C-3E6DF99B895E}" destId="{B19CC850-1F37-4EBF-85ED-A52F92AC5566}" srcOrd="19" destOrd="0" presId="urn:microsoft.com/office/officeart/2005/8/layout/default"/>
    <dgm:cxn modelId="{312046BF-FDBE-4E3A-8432-4648D82F76F9}" type="presParOf" srcId="{7395060A-5353-4C2E-868C-3E6DF99B895E}" destId="{964873D0-EB7F-4FF1-A647-FA591F7F2EF0}"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01047-3314-4B44-9513-5BEEDF2F0181}">
      <dsp:nvSpPr>
        <dsp:cNvPr id="0" name=""/>
        <dsp:cNvSpPr/>
      </dsp:nvSpPr>
      <dsp:spPr>
        <a:xfrm>
          <a:off x="0" y="410994"/>
          <a:ext cx="105156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05B928-3D70-4FDE-A414-196CEFB235B0}">
      <dsp:nvSpPr>
        <dsp:cNvPr id="0" name=""/>
        <dsp:cNvSpPr/>
      </dsp:nvSpPr>
      <dsp:spPr>
        <a:xfrm>
          <a:off x="525780" y="71513"/>
          <a:ext cx="736092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s-CO" sz="2300" kern="1200" noProof="0" dirty="0"/>
            <a:t>Investigación Administrativa (origen y beneficiarios)</a:t>
          </a:r>
        </a:p>
      </dsp:txBody>
      <dsp:txXfrm>
        <a:off x="558924" y="104657"/>
        <a:ext cx="7294632" cy="612672"/>
      </dsp:txXfrm>
    </dsp:sp>
    <dsp:sp modelId="{884D5B9D-A024-4600-A41D-3DA9F5B5E608}">
      <dsp:nvSpPr>
        <dsp:cNvPr id="0" name=""/>
        <dsp:cNvSpPr/>
      </dsp:nvSpPr>
      <dsp:spPr>
        <a:xfrm>
          <a:off x="0" y="1454274"/>
          <a:ext cx="10515600" cy="28255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s-CO" sz="2300" kern="1200" noProof="0" dirty="0"/>
            <a:t>Cónyuge o compañero(a) permanente (Proporción)</a:t>
          </a:r>
        </a:p>
        <a:p>
          <a:pPr marL="228600" lvl="1" indent="-228600" algn="l" defTabSz="1022350">
            <a:lnSpc>
              <a:spcPct val="90000"/>
            </a:lnSpc>
            <a:spcBef>
              <a:spcPct val="0"/>
            </a:spcBef>
            <a:spcAft>
              <a:spcPct val="15000"/>
            </a:spcAft>
            <a:buChar char="•"/>
          </a:pPr>
          <a:r>
            <a:rPr lang="es-CO" sz="2300" kern="1200" noProof="0" dirty="0"/>
            <a:t>Hijos Menores de edad o estudiante menores de 25 años.</a:t>
          </a:r>
        </a:p>
        <a:p>
          <a:pPr marL="228600" lvl="1" indent="-228600" algn="l" defTabSz="1022350">
            <a:lnSpc>
              <a:spcPct val="90000"/>
            </a:lnSpc>
            <a:spcBef>
              <a:spcPct val="0"/>
            </a:spcBef>
            <a:spcAft>
              <a:spcPct val="15000"/>
            </a:spcAft>
            <a:buChar char="•"/>
          </a:pPr>
          <a:r>
            <a:rPr lang="es-CO" sz="2300" kern="1200" noProof="0" dirty="0"/>
            <a:t>Hijos discapacitados</a:t>
          </a:r>
        </a:p>
        <a:p>
          <a:pPr marL="228600" lvl="1" indent="-228600" algn="l" defTabSz="1022350">
            <a:lnSpc>
              <a:spcPct val="90000"/>
            </a:lnSpc>
            <a:spcBef>
              <a:spcPct val="0"/>
            </a:spcBef>
            <a:spcAft>
              <a:spcPct val="15000"/>
            </a:spcAft>
            <a:buChar char="•"/>
          </a:pPr>
          <a:r>
            <a:rPr lang="es-CO" sz="2300" kern="1200" noProof="0" dirty="0"/>
            <a:t>Padres dependientes económicamente del afiliado</a:t>
          </a:r>
        </a:p>
        <a:p>
          <a:pPr marL="228600" lvl="1" indent="-228600" algn="l" defTabSz="1022350">
            <a:lnSpc>
              <a:spcPct val="90000"/>
            </a:lnSpc>
            <a:spcBef>
              <a:spcPct val="0"/>
            </a:spcBef>
            <a:spcAft>
              <a:spcPct val="15000"/>
            </a:spcAft>
            <a:buChar char="•"/>
          </a:pPr>
          <a:r>
            <a:rPr lang="es-CO" sz="2300" kern="1200" noProof="0" dirty="0"/>
            <a:t>Hermanos discapacitados que dependan económicamente del afiliado.</a:t>
          </a:r>
        </a:p>
      </dsp:txBody>
      <dsp:txXfrm>
        <a:off x="0" y="1454274"/>
        <a:ext cx="10515600" cy="2825550"/>
      </dsp:txXfrm>
    </dsp:sp>
    <dsp:sp modelId="{F7448B61-7D71-4C7A-AFB7-BE03F405039A}">
      <dsp:nvSpPr>
        <dsp:cNvPr id="0" name=""/>
        <dsp:cNvSpPr/>
      </dsp:nvSpPr>
      <dsp:spPr>
        <a:xfrm>
          <a:off x="525780" y="1114794"/>
          <a:ext cx="736092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s-CO" sz="2300" kern="1200" noProof="0" dirty="0"/>
            <a:t>Beneficiarios</a:t>
          </a:r>
        </a:p>
      </dsp:txBody>
      <dsp:txXfrm>
        <a:off x="558924" y="1147938"/>
        <a:ext cx="729463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01047-3314-4B44-9513-5BEEDF2F0181}">
      <dsp:nvSpPr>
        <dsp:cNvPr id="0" name=""/>
        <dsp:cNvSpPr/>
      </dsp:nvSpPr>
      <dsp:spPr>
        <a:xfrm>
          <a:off x="0" y="410994"/>
          <a:ext cx="10515600" cy="5796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05B928-3D70-4FDE-A414-196CEFB235B0}">
      <dsp:nvSpPr>
        <dsp:cNvPr id="0" name=""/>
        <dsp:cNvSpPr/>
      </dsp:nvSpPr>
      <dsp:spPr>
        <a:xfrm>
          <a:off x="525780" y="71513"/>
          <a:ext cx="736092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s-CO" sz="2300" kern="1200" noProof="0" dirty="0"/>
            <a:t>Investigación Administrativa (origen y beneficiarios)</a:t>
          </a:r>
        </a:p>
      </dsp:txBody>
      <dsp:txXfrm>
        <a:off x="558924" y="104657"/>
        <a:ext cx="7294632" cy="612672"/>
      </dsp:txXfrm>
    </dsp:sp>
    <dsp:sp modelId="{884D5B9D-A024-4600-A41D-3DA9F5B5E608}">
      <dsp:nvSpPr>
        <dsp:cNvPr id="0" name=""/>
        <dsp:cNvSpPr/>
      </dsp:nvSpPr>
      <dsp:spPr>
        <a:xfrm>
          <a:off x="0" y="1454274"/>
          <a:ext cx="10515600" cy="28255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a:lnSpc>
              <a:spcPct val="90000"/>
            </a:lnSpc>
            <a:spcBef>
              <a:spcPct val="0"/>
            </a:spcBef>
            <a:spcAft>
              <a:spcPct val="15000"/>
            </a:spcAft>
            <a:buChar char="•"/>
          </a:pPr>
          <a:r>
            <a:rPr lang="es-CO" sz="2300" kern="1200" noProof="0" dirty="0"/>
            <a:t>Cónyuge o compañero(a) permanente (Proporción)</a:t>
          </a:r>
        </a:p>
        <a:p>
          <a:pPr marL="228600" lvl="1" indent="-228600" algn="l" defTabSz="1022350">
            <a:lnSpc>
              <a:spcPct val="90000"/>
            </a:lnSpc>
            <a:spcBef>
              <a:spcPct val="0"/>
            </a:spcBef>
            <a:spcAft>
              <a:spcPct val="15000"/>
            </a:spcAft>
            <a:buChar char="•"/>
          </a:pPr>
          <a:r>
            <a:rPr lang="es-CO" sz="2300" kern="1200" noProof="0" dirty="0"/>
            <a:t>Hijos Menores de edad o estudiante menores de 25 años.</a:t>
          </a:r>
        </a:p>
        <a:p>
          <a:pPr marL="228600" lvl="1" indent="-228600" algn="l" defTabSz="1022350">
            <a:lnSpc>
              <a:spcPct val="90000"/>
            </a:lnSpc>
            <a:spcBef>
              <a:spcPct val="0"/>
            </a:spcBef>
            <a:spcAft>
              <a:spcPct val="15000"/>
            </a:spcAft>
            <a:buChar char="•"/>
          </a:pPr>
          <a:r>
            <a:rPr lang="es-CO" sz="2300" kern="1200" noProof="0" dirty="0"/>
            <a:t>Hijos discapacitados</a:t>
          </a:r>
        </a:p>
        <a:p>
          <a:pPr marL="228600" lvl="1" indent="-228600" algn="l" defTabSz="1022350">
            <a:lnSpc>
              <a:spcPct val="90000"/>
            </a:lnSpc>
            <a:spcBef>
              <a:spcPct val="0"/>
            </a:spcBef>
            <a:spcAft>
              <a:spcPct val="15000"/>
            </a:spcAft>
            <a:buChar char="•"/>
          </a:pPr>
          <a:r>
            <a:rPr lang="es-CO" sz="2300" kern="1200" noProof="0" dirty="0"/>
            <a:t>Padres dependientes económicamente del afiliado</a:t>
          </a:r>
        </a:p>
        <a:p>
          <a:pPr marL="228600" lvl="1" indent="-228600" algn="l" defTabSz="1022350">
            <a:lnSpc>
              <a:spcPct val="90000"/>
            </a:lnSpc>
            <a:spcBef>
              <a:spcPct val="0"/>
            </a:spcBef>
            <a:spcAft>
              <a:spcPct val="15000"/>
            </a:spcAft>
            <a:buChar char="•"/>
          </a:pPr>
          <a:r>
            <a:rPr lang="es-CO" sz="2300" kern="1200" noProof="0" dirty="0"/>
            <a:t>Hermanos discapacitados que dependan económicamente del afiliado.</a:t>
          </a:r>
        </a:p>
      </dsp:txBody>
      <dsp:txXfrm>
        <a:off x="0" y="1454274"/>
        <a:ext cx="10515600" cy="2825550"/>
      </dsp:txXfrm>
    </dsp:sp>
    <dsp:sp modelId="{F7448B61-7D71-4C7A-AFB7-BE03F405039A}">
      <dsp:nvSpPr>
        <dsp:cNvPr id="0" name=""/>
        <dsp:cNvSpPr/>
      </dsp:nvSpPr>
      <dsp:spPr>
        <a:xfrm>
          <a:off x="525780" y="1114794"/>
          <a:ext cx="7360920" cy="67896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s-CO" sz="2300" kern="1200" noProof="0" dirty="0"/>
            <a:t>Beneficiarios</a:t>
          </a:r>
        </a:p>
      </dsp:txBody>
      <dsp:txXfrm>
        <a:off x="558924" y="1147938"/>
        <a:ext cx="729463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DCDA8-FDAE-4B52-B0EB-3C3D8D00C6E9}">
      <dsp:nvSpPr>
        <dsp:cNvPr id="0" name=""/>
        <dsp:cNvSpPr/>
      </dsp:nvSpPr>
      <dsp:spPr>
        <a:xfrm>
          <a:off x="1333"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6AFA5-8D7D-4DBC-8F88-EC0CE3B234EC}">
      <dsp:nvSpPr>
        <dsp:cNvPr id="0" name=""/>
        <dsp:cNvSpPr/>
      </dsp:nvSpPr>
      <dsp:spPr>
        <a:xfrm>
          <a:off x="521579"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noProof="0" dirty="0"/>
            <a:t>Cuando un afiliado haya cotizado el número de semanas mínimo requerido en el régimen de prima en tiempo anterior a su fallecimiento, sin que haya tramitado o recibido una indemnización sustitutiva de la pensión de vejez o la devolución de saldos, los beneficiarios tendrán derecho a la pensión de sobrevivientes.</a:t>
          </a:r>
        </a:p>
      </dsp:txBody>
      <dsp:txXfrm>
        <a:off x="608661" y="692298"/>
        <a:ext cx="4508047" cy="2799040"/>
      </dsp:txXfrm>
    </dsp:sp>
    <dsp:sp modelId="{A4AFBEDB-EF5D-4502-94B6-42726B91A1CC}">
      <dsp:nvSpPr>
        <dsp:cNvPr id="0" name=""/>
        <dsp:cNvSpPr/>
      </dsp:nvSpPr>
      <dsp:spPr>
        <a:xfrm>
          <a:off x="5724037" y="110983"/>
          <a:ext cx="4682211" cy="297320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8B43E-B92E-4D2F-9654-41A404FD2FF0}">
      <dsp:nvSpPr>
        <dsp:cNvPr id="0" name=""/>
        <dsp:cNvSpPr/>
      </dsp:nvSpPr>
      <dsp:spPr>
        <a:xfrm>
          <a:off x="6244283" y="605216"/>
          <a:ext cx="4682211" cy="297320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CO" sz="2000" kern="1200" noProof="0" dirty="0"/>
            <a:t>El monto de la pensión será del 80% del monto que le hubiera correspondido en una pensión de vejez.</a:t>
          </a:r>
        </a:p>
      </dsp:txBody>
      <dsp:txXfrm>
        <a:off x="6331365" y="692298"/>
        <a:ext cx="4508047" cy="2799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D56FA-AE39-4636-BDA5-0FA2E5A6361D}">
      <dsp:nvSpPr>
        <dsp:cNvPr id="0" name=""/>
        <dsp:cNvSpPr/>
      </dsp:nvSpPr>
      <dsp:spPr>
        <a:xfrm rot="5400000">
          <a:off x="6301587" y="-2303662"/>
          <a:ext cx="1698041"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CO" sz="1500" i="1" kern="1200" noProof="0" dirty="0"/>
            <a:t>Edad (62 hombres y 57 mujeres)</a:t>
          </a:r>
          <a:endParaRPr lang="es-CO" sz="1500" kern="1200" noProof="0" dirty="0"/>
        </a:p>
        <a:p>
          <a:pPr marL="114300" lvl="1" indent="-114300" algn="l" defTabSz="666750">
            <a:lnSpc>
              <a:spcPct val="90000"/>
            </a:lnSpc>
            <a:spcBef>
              <a:spcPct val="0"/>
            </a:spcBef>
            <a:spcAft>
              <a:spcPct val="15000"/>
            </a:spcAft>
            <a:buChar char="•"/>
          </a:pPr>
          <a:r>
            <a:rPr lang="es-CO" sz="1500" i="1" kern="1200" noProof="0" dirty="0"/>
            <a:t>Tiempo (1300 semanas)</a:t>
          </a:r>
          <a:endParaRPr lang="es-CO" sz="1500" kern="1200" noProof="0" dirty="0"/>
        </a:p>
        <a:p>
          <a:pPr marL="114300" lvl="1" indent="-114300" algn="l" defTabSz="666750">
            <a:lnSpc>
              <a:spcPct val="90000"/>
            </a:lnSpc>
            <a:spcBef>
              <a:spcPct val="0"/>
            </a:spcBef>
            <a:spcAft>
              <a:spcPct val="15000"/>
            </a:spcAft>
            <a:buChar char="•"/>
          </a:pPr>
          <a:r>
            <a:rPr lang="es-CO" sz="1500" i="1" kern="1200" noProof="0" dirty="0"/>
            <a:t>Fondo común de Naturaleza Pública</a:t>
          </a:r>
          <a:endParaRPr lang="es-CO" sz="1500" kern="1200" noProof="0" dirty="0"/>
        </a:p>
        <a:p>
          <a:pPr marL="114300" lvl="1" indent="-114300" algn="l" defTabSz="666750">
            <a:lnSpc>
              <a:spcPct val="90000"/>
            </a:lnSpc>
            <a:spcBef>
              <a:spcPct val="0"/>
            </a:spcBef>
            <a:spcAft>
              <a:spcPct val="15000"/>
            </a:spcAft>
            <a:buChar char="•"/>
          </a:pPr>
          <a:r>
            <a:rPr lang="es-CO" sz="1500" i="1" kern="1200" noProof="0" dirty="0"/>
            <a:t>Indemnización (aportes actualizados)</a:t>
          </a:r>
          <a:endParaRPr lang="es-CO" sz="1500" kern="1200" noProof="0" dirty="0"/>
        </a:p>
        <a:p>
          <a:pPr marL="114300" lvl="1" indent="-114300" algn="l" defTabSz="666750">
            <a:lnSpc>
              <a:spcPct val="90000"/>
            </a:lnSpc>
            <a:spcBef>
              <a:spcPct val="0"/>
            </a:spcBef>
            <a:spcAft>
              <a:spcPct val="15000"/>
            </a:spcAft>
            <a:buChar char="•"/>
          </a:pPr>
          <a:r>
            <a:rPr lang="es-CO" sz="1500" i="1" kern="1200" noProof="0" dirty="0"/>
            <a:t>Régimen subsidiado</a:t>
          </a:r>
          <a:endParaRPr lang="es-CO" sz="1500" kern="1200" noProof="0" dirty="0"/>
        </a:p>
        <a:p>
          <a:pPr marL="114300" lvl="1" indent="-114300" algn="l" defTabSz="666750">
            <a:lnSpc>
              <a:spcPct val="90000"/>
            </a:lnSpc>
            <a:spcBef>
              <a:spcPct val="0"/>
            </a:spcBef>
            <a:spcAft>
              <a:spcPct val="15000"/>
            </a:spcAft>
            <a:buChar char="•"/>
          </a:pPr>
          <a:r>
            <a:rPr lang="es-CO" sz="1500" kern="1200" noProof="0" dirty="0"/>
            <a:t>Pensiones especiales</a:t>
          </a:r>
        </a:p>
      </dsp:txBody>
      <dsp:txXfrm rot="-5400000">
        <a:off x="3785616" y="295201"/>
        <a:ext cx="6647092" cy="1532257"/>
      </dsp:txXfrm>
    </dsp:sp>
    <dsp:sp modelId="{8113D57B-8A0B-43CC-9F35-2F4873D170D4}">
      <dsp:nvSpPr>
        <dsp:cNvPr id="0" name=""/>
        <dsp:cNvSpPr/>
      </dsp:nvSpPr>
      <dsp:spPr>
        <a:xfrm>
          <a:off x="0" y="53"/>
          <a:ext cx="3785616" cy="2122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CO" sz="3900" b="0" i="1" kern="1200" baseline="0" noProof="0" dirty="0"/>
            <a:t>Prima Media con Prestación Definida</a:t>
          </a:r>
          <a:endParaRPr lang="es-CO" sz="3900" kern="1200" noProof="0" dirty="0"/>
        </a:p>
      </dsp:txBody>
      <dsp:txXfrm>
        <a:off x="103614" y="103667"/>
        <a:ext cx="3578388" cy="1915324"/>
      </dsp:txXfrm>
    </dsp:sp>
    <dsp:sp modelId="{AAA40B52-B755-432F-9C7D-1CA695B7A55A}">
      <dsp:nvSpPr>
        <dsp:cNvPr id="0" name=""/>
        <dsp:cNvSpPr/>
      </dsp:nvSpPr>
      <dsp:spPr>
        <a:xfrm rot="5400000">
          <a:off x="6301587" y="-74983"/>
          <a:ext cx="1698041" cy="6729984"/>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CO" sz="1500" i="1" kern="1200" noProof="0" dirty="0"/>
            <a:t>Capital (aportes, bonos, rendimientos)</a:t>
          </a:r>
          <a:endParaRPr lang="es-CO" sz="1500" kern="1200" noProof="0" dirty="0"/>
        </a:p>
        <a:p>
          <a:pPr marL="114300" lvl="1" indent="-114300" algn="l" defTabSz="666750">
            <a:lnSpc>
              <a:spcPct val="90000"/>
            </a:lnSpc>
            <a:spcBef>
              <a:spcPct val="0"/>
            </a:spcBef>
            <a:spcAft>
              <a:spcPct val="15000"/>
            </a:spcAft>
            <a:buChar char="•"/>
          </a:pPr>
          <a:r>
            <a:rPr lang="es-CO" sz="1500" i="1" kern="1200" noProof="0" dirty="0"/>
            <a:t>Pensión anticipada</a:t>
          </a:r>
          <a:endParaRPr lang="es-CO" sz="1500" kern="1200" noProof="0" dirty="0"/>
        </a:p>
        <a:p>
          <a:pPr marL="114300" lvl="1" indent="-114300" algn="l" defTabSz="666750">
            <a:lnSpc>
              <a:spcPct val="90000"/>
            </a:lnSpc>
            <a:spcBef>
              <a:spcPct val="0"/>
            </a:spcBef>
            <a:spcAft>
              <a:spcPct val="15000"/>
            </a:spcAft>
            <a:buChar char="•"/>
          </a:pPr>
          <a:r>
            <a:rPr lang="es-CO" sz="1500" kern="1200" noProof="0" dirty="0"/>
            <a:t>Entran en consideración factores cómo composición del grupo familiar, edad del cónyuge, edad y estado de salud de los hijos, </a:t>
          </a:r>
        </a:p>
        <a:p>
          <a:pPr marL="114300" lvl="1" indent="-114300" algn="l" defTabSz="666750">
            <a:lnSpc>
              <a:spcPct val="90000"/>
            </a:lnSpc>
            <a:spcBef>
              <a:spcPct val="0"/>
            </a:spcBef>
            <a:spcAft>
              <a:spcPct val="15000"/>
            </a:spcAft>
            <a:buChar char="•"/>
          </a:pPr>
          <a:r>
            <a:rPr lang="es-CO" sz="1500" i="1" kern="1200" noProof="0" dirty="0"/>
            <a:t>Pensión mínima de Garantía (Edad y 1150 semanas)</a:t>
          </a:r>
          <a:endParaRPr lang="es-CO" sz="1500" kern="1200" noProof="0" dirty="0"/>
        </a:p>
        <a:p>
          <a:pPr marL="114300" lvl="1" indent="-114300" algn="l" defTabSz="666750">
            <a:lnSpc>
              <a:spcPct val="90000"/>
            </a:lnSpc>
            <a:spcBef>
              <a:spcPct val="0"/>
            </a:spcBef>
            <a:spcAft>
              <a:spcPct val="15000"/>
            </a:spcAft>
            <a:buChar char="•"/>
          </a:pPr>
          <a:r>
            <a:rPr lang="es-CO" sz="1500" i="1" kern="1200" noProof="0" dirty="0"/>
            <a:t>Devolución de saldos (aportes, bonos y rendimientos)</a:t>
          </a:r>
          <a:endParaRPr lang="es-CO" sz="1500" kern="1200" noProof="0" dirty="0"/>
        </a:p>
      </dsp:txBody>
      <dsp:txXfrm rot="-5400000">
        <a:off x="3785616" y="2523880"/>
        <a:ext cx="6647092" cy="1532257"/>
      </dsp:txXfrm>
    </dsp:sp>
    <dsp:sp modelId="{99118EB8-3162-49D4-B30E-07D85D18909D}">
      <dsp:nvSpPr>
        <dsp:cNvPr id="0" name=""/>
        <dsp:cNvSpPr/>
      </dsp:nvSpPr>
      <dsp:spPr>
        <a:xfrm>
          <a:off x="0" y="2228732"/>
          <a:ext cx="3785616" cy="21225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s-CO" sz="3900" i="1" kern="1200" noProof="0" dirty="0"/>
            <a:t>Ahorro Individual con solidaridad</a:t>
          </a:r>
          <a:endParaRPr lang="es-CO" sz="3900" kern="1200" noProof="0" dirty="0"/>
        </a:p>
      </dsp:txBody>
      <dsp:txXfrm>
        <a:off x="103614" y="2332346"/>
        <a:ext cx="3578388" cy="1915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4A623-581E-422B-BB94-CA73CE4AFDE8}">
      <dsp:nvSpPr>
        <dsp:cNvPr id="0" name=""/>
        <dsp:cNvSpPr/>
      </dsp:nvSpPr>
      <dsp:spPr>
        <a:xfrm>
          <a:off x="0" y="2124"/>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2145D1-A8B8-4FAC-9D98-9A943815C1AD}">
      <dsp:nvSpPr>
        <dsp:cNvPr id="0" name=""/>
        <dsp:cNvSpPr/>
      </dsp:nvSpPr>
      <dsp:spPr>
        <a:xfrm>
          <a:off x="0" y="2124"/>
          <a:ext cx="21031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CO" sz="2900" b="0" i="1" kern="1200" baseline="0" noProof="0" dirty="0"/>
            <a:t>IBL</a:t>
          </a:r>
          <a:endParaRPr lang="es-CO" sz="2900" kern="1200" noProof="0" dirty="0"/>
        </a:p>
      </dsp:txBody>
      <dsp:txXfrm>
        <a:off x="0" y="2124"/>
        <a:ext cx="2103120" cy="1449029"/>
      </dsp:txXfrm>
    </dsp:sp>
    <dsp:sp modelId="{B37E9476-70D8-4153-A1A5-789EEC729666}">
      <dsp:nvSpPr>
        <dsp:cNvPr id="0" name=""/>
        <dsp:cNvSpPr/>
      </dsp:nvSpPr>
      <dsp:spPr>
        <a:xfrm>
          <a:off x="2260854" y="67925"/>
          <a:ext cx="8254746" cy="131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s-CO" sz="2600" i="1" kern="1200" noProof="0" dirty="0"/>
            <a:t>El que resulte más favorable entre el promedio de las cotizaciones de toda la vida laboral o de los 10 últimos años, actualizados con el IPC año a año</a:t>
          </a:r>
          <a:endParaRPr lang="es-CO" sz="2600" kern="1200" noProof="0" dirty="0"/>
        </a:p>
      </dsp:txBody>
      <dsp:txXfrm>
        <a:off x="2260854" y="67925"/>
        <a:ext cx="8254746" cy="1316013"/>
      </dsp:txXfrm>
    </dsp:sp>
    <dsp:sp modelId="{4F6117A6-E39F-47A8-876B-3A8F5B3DD2CF}">
      <dsp:nvSpPr>
        <dsp:cNvPr id="0" name=""/>
        <dsp:cNvSpPr/>
      </dsp:nvSpPr>
      <dsp:spPr>
        <a:xfrm>
          <a:off x="2103120" y="1383938"/>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EB9351-DE14-47BC-84A6-A6244705D297}">
      <dsp:nvSpPr>
        <dsp:cNvPr id="0" name=""/>
        <dsp:cNvSpPr/>
      </dsp:nvSpPr>
      <dsp:spPr>
        <a:xfrm>
          <a:off x="0" y="1451154"/>
          <a:ext cx="10515600"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2CEBA-8F8D-4D72-B912-DC58F1CDE9CE}">
      <dsp:nvSpPr>
        <dsp:cNvPr id="0" name=""/>
        <dsp:cNvSpPr/>
      </dsp:nvSpPr>
      <dsp:spPr>
        <a:xfrm>
          <a:off x="0" y="1451154"/>
          <a:ext cx="21031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CO" sz="2900" b="0" i="1" kern="1200" baseline="0" noProof="0" dirty="0"/>
            <a:t>Tasa de reemplazo</a:t>
          </a:r>
          <a:endParaRPr lang="es-CO" sz="2900" kern="1200" noProof="0" dirty="0"/>
        </a:p>
      </dsp:txBody>
      <dsp:txXfrm>
        <a:off x="0" y="1451154"/>
        <a:ext cx="2103120" cy="1449029"/>
      </dsp:txXfrm>
    </dsp:sp>
    <dsp:sp modelId="{FFF4ECBA-F7E7-4111-96D4-8C15B7408FCF}">
      <dsp:nvSpPr>
        <dsp:cNvPr id="0" name=""/>
        <dsp:cNvSpPr/>
      </dsp:nvSpPr>
      <dsp:spPr>
        <a:xfrm>
          <a:off x="2260854" y="1516954"/>
          <a:ext cx="8254746" cy="131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s-CO" sz="2600" b="0" i="1" kern="1200" baseline="0" noProof="0" dirty="0"/>
            <a:t>%=65,5 – (0,5 S)   Dónde S es la cantidad de veces que cabe el IBL en el salario mínimo.</a:t>
          </a:r>
          <a:endParaRPr lang="es-CO" sz="2600" kern="1200" noProof="0" dirty="0"/>
        </a:p>
      </dsp:txBody>
      <dsp:txXfrm>
        <a:off x="2260854" y="1516954"/>
        <a:ext cx="8254746" cy="1316013"/>
      </dsp:txXfrm>
    </dsp:sp>
    <dsp:sp modelId="{2A97479F-4B6C-4814-9FDD-7BD2C8C557B4}">
      <dsp:nvSpPr>
        <dsp:cNvPr id="0" name=""/>
        <dsp:cNvSpPr/>
      </dsp:nvSpPr>
      <dsp:spPr>
        <a:xfrm>
          <a:off x="2103120" y="2832968"/>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FA55B3-2BF7-4D9D-B38F-F3A5DFD99279}">
      <dsp:nvSpPr>
        <dsp:cNvPr id="0" name=""/>
        <dsp:cNvSpPr/>
      </dsp:nvSpPr>
      <dsp:spPr>
        <a:xfrm>
          <a:off x="0" y="2900183"/>
          <a:ext cx="10515600"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F5880-F7ED-4F8F-8C1F-FA1DA3FBE171}">
      <dsp:nvSpPr>
        <dsp:cNvPr id="0" name=""/>
        <dsp:cNvSpPr/>
      </dsp:nvSpPr>
      <dsp:spPr>
        <a:xfrm>
          <a:off x="0" y="2900183"/>
          <a:ext cx="21031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s-CO" sz="2900" b="0" i="1" kern="1200" baseline="0" noProof="0" dirty="0"/>
            <a:t>Aumento por semanas</a:t>
          </a:r>
          <a:endParaRPr lang="es-CO" sz="2900" kern="1200" noProof="0" dirty="0"/>
        </a:p>
      </dsp:txBody>
      <dsp:txXfrm>
        <a:off x="0" y="2900183"/>
        <a:ext cx="2103120" cy="1449029"/>
      </dsp:txXfrm>
    </dsp:sp>
    <dsp:sp modelId="{D15286FB-7943-428D-8728-98221C1E4F9E}">
      <dsp:nvSpPr>
        <dsp:cNvPr id="0" name=""/>
        <dsp:cNvSpPr/>
      </dsp:nvSpPr>
      <dsp:spPr>
        <a:xfrm>
          <a:off x="2260854" y="2965984"/>
          <a:ext cx="8254746" cy="13160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s-CO" sz="2600" i="1" kern="1200" noProof="0" dirty="0"/>
            <a:t>Por cada 50 semanas adicionales a las mínimas requeridas, la tasa de reemplazo aumenta un 1,5% hasta llegar a un máximo del 80%</a:t>
          </a:r>
          <a:endParaRPr lang="es-CO" sz="2600" kern="1200" noProof="0" dirty="0"/>
        </a:p>
      </dsp:txBody>
      <dsp:txXfrm>
        <a:off x="2260854" y="2965984"/>
        <a:ext cx="8254746" cy="1316013"/>
      </dsp:txXfrm>
    </dsp:sp>
    <dsp:sp modelId="{1AEFB6A9-456B-424C-9A9F-C998B5F04266}">
      <dsp:nvSpPr>
        <dsp:cNvPr id="0" name=""/>
        <dsp:cNvSpPr/>
      </dsp:nvSpPr>
      <dsp:spPr>
        <a:xfrm>
          <a:off x="2103120" y="4281997"/>
          <a:ext cx="8412480" cy="0"/>
        </a:xfrm>
        <a:prstGeom prst="line">
          <a:avLst/>
        </a:prstGeom>
        <a:solidFill>
          <a:schemeClr val="accent2">
            <a:hueOff val="0"/>
            <a:satOff val="0"/>
            <a:lumOff val="0"/>
            <a:alphaOff val="0"/>
          </a:schemeClr>
        </a:solidFill>
        <a:ln w="1905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55D40-0E58-4AFC-B919-3BFE1E0FFC92}">
      <dsp:nvSpPr>
        <dsp:cNvPr id="0" name=""/>
        <dsp:cNvSpPr/>
      </dsp:nvSpPr>
      <dsp:spPr>
        <a:xfrm>
          <a:off x="3201" y="193789"/>
          <a:ext cx="2539866" cy="152391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i="1" kern="1200" noProof="0" dirty="0"/>
            <a:t>Requisitos Capital (aportes, bonos, rendimientos)</a:t>
          </a:r>
          <a:endParaRPr lang="es-CO" sz="1600" kern="1200" noProof="0" dirty="0"/>
        </a:p>
      </dsp:txBody>
      <dsp:txXfrm>
        <a:off x="3201" y="193789"/>
        <a:ext cx="2539866" cy="1523919"/>
      </dsp:txXfrm>
    </dsp:sp>
    <dsp:sp modelId="{5D4E16F0-A6E1-4D55-A9AF-5FAA3D94ECA4}">
      <dsp:nvSpPr>
        <dsp:cNvPr id="0" name=""/>
        <dsp:cNvSpPr/>
      </dsp:nvSpPr>
      <dsp:spPr>
        <a:xfrm>
          <a:off x="2797054" y="193789"/>
          <a:ext cx="2539866" cy="1523919"/>
        </a:xfrm>
        <a:prstGeom prst="rect">
          <a:avLst/>
        </a:prstGeom>
        <a:solidFill>
          <a:schemeClr val="accent2">
            <a:hueOff val="1073936"/>
            <a:satOff val="-3082"/>
            <a:lumOff val="-49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i="1" kern="1200" noProof="0" dirty="0"/>
            <a:t>Pensión anticipada</a:t>
          </a:r>
          <a:endParaRPr lang="es-CO" sz="1600" kern="1200" noProof="0" dirty="0"/>
        </a:p>
      </dsp:txBody>
      <dsp:txXfrm>
        <a:off x="2797054" y="193789"/>
        <a:ext cx="2539866" cy="1523919"/>
      </dsp:txXfrm>
    </dsp:sp>
    <dsp:sp modelId="{DA0B8B11-A593-4EE9-9934-555CB9B16910}">
      <dsp:nvSpPr>
        <dsp:cNvPr id="0" name=""/>
        <dsp:cNvSpPr/>
      </dsp:nvSpPr>
      <dsp:spPr>
        <a:xfrm>
          <a:off x="5590907" y="193789"/>
          <a:ext cx="2539866" cy="1523919"/>
        </a:xfrm>
        <a:prstGeom prst="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CO" sz="1600" i="1" kern="1200" noProof="0" dirty="0"/>
            <a:t>Modalidades</a:t>
          </a:r>
          <a:endParaRPr lang="es-CO" sz="1600" kern="1200" noProof="0" dirty="0"/>
        </a:p>
        <a:p>
          <a:pPr marL="114300" lvl="1" indent="-114300" algn="l" defTabSz="533400">
            <a:lnSpc>
              <a:spcPct val="90000"/>
            </a:lnSpc>
            <a:spcBef>
              <a:spcPct val="0"/>
            </a:spcBef>
            <a:spcAft>
              <a:spcPct val="15000"/>
            </a:spcAft>
            <a:buChar char="•"/>
          </a:pPr>
          <a:r>
            <a:rPr lang="es-CO" sz="1200" i="1" kern="1200" noProof="0" dirty="0"/>
            <a:t>Renta Vitalicia</a:t>
          </a:r>
          <a:endParaRPr lang="es-CO" sz="1200" kern="1200" noProof="0" dirty="0"/>
        </a:p>
        <a:p>
          <a:pPr marL="114300" lvl="1" indent="-114300" algn="l" defTabSz="533400">
            <a:lnSpc>
              <a:spcPct val="90000"/>
            </a:lnSpc>
            <a:spcBef>
              <a:spcPct val="0"/>
            </a:spcBef>
            <a:spcAft>
              <a:spcPct val="15000"/>
            </a:spcAft>
            <a:buChar char="•"/>
          </a:pPr>
          <a:r>
            <a:rPr lang="es-CO" sz="1200" i="1" kern="1200" noProof="0" dirty="0"/>
            <a:t>Retiro Programado</a:t>
          </a:r>
          <a:endParaRPr lang="es-CO" sz="1200" kern="1200" noProof="0" dirty="0"/>
        </a:p>
        <a:p>
          <a:pPr marL="114300" lvl="1" indent="-114300" algn="l" defTabSz="533400">
            <a:lnSpc>
              <a:spcPct val="90000"/>
            </a:lnSpc>
            <a:spcBef>
              <a:spcPct val="0"/>
            </a:spcBef>
            <a:spcAft>
              <a:spcPct val="15000"/>
            </a:spcAft>
            <a:buChar char="•"/>
          </a:pPr>
          <a:r>
            <a:rPr lang="es-CO" sz="1200" i="1" kern="1200" noProof="0" dirty="0"/>
            <a:t>Modalidades mixtas</a:t>
          </a:r>
          <a:endParaRPr lang="es-CO" sz="1200" kern="1200" noProof="0" dirty="0"/>
        </a:p>
      </dsp:txBody>
      <dsp:txXfrm>
        <a:off x="5590907" y="193789"/>
        <a:ext cx="2539866" cy="1523919"/>
      </dsp:txXfrm>
    </dsp:sp>
    <dsp:sp modelId="{272C31C8-94F1-4403-9A04-F1481E1EDCB3}">
      <dsp:nvSpPr>
        <dsp:cNvPr id="0" name=""/>
        <dsp:cNvSpPr/>
      </dsp:nvSpPr>
      <dsp:spPr>
        <a:xfrm>
          <a:off x="8384760" y="193789"/>
          <a:ext cx="2539866" cy="1523919"/>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noProof="0" dirty="0"/>
            <a:t>Entran en consideración factores cómo composición del grupo familiar, edad del cónyuge, edad y estado de salud de los hijos, </a:t>
          </a:r>
        </a:p>
      </dsp:txBody>
      <dsp:txXfrm>
        <a:off x="8384760" y="193789"/>
        <a:ext cx="2539866" cy="1523919"/>
      </dsp:txXfrm>
    </dsp:sp>
    <dsp:sp modelId="{86011E38-BE3E-4659-BBFC-60E74D84F1AE}">
      <dsp:nvSpPr>
        <dsp:cNvPr id="0" name=""/>
        <dsp:cNvSpPr/>
      </dsp:nvSpPr>
      <dsp:spPr>
        <a:xfrm>
          <a:off x="1400128" y="1971695"/>
          <a:ext cx="2539866" cy="1523919"/>
        </a:xfrm>
        <a:prstGeom prst="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i="1" kern="1200" noProof="0" dirty="0"/>
            <a:t>Pensión mínima de Garantía (Edad y 1150 semanas)</a:t>
          </a:r>
          <a:endParaRPr lang="es-CO" sz="2400" kern="1200" noProof="0" dirty="0"/>
        </a:p>
      </dsp:txBody>
      <dsp:txXfrm>
        <a:off x="1400128" y="1971695"/>
        <a:ext cx="2539866" cy="1523919"/>
      </dsp:txXfrm>
    </dsp:sp>
    <dsp:sp modelId="{C4AFB4A6-717B-422E-AFF1-CD2401953AF3}">
      <dsp:nvSpPr>
        <dsp:cNvPr id="0" name=""/>
        <dsp:cNvSpPr/>
      </dsp:nvSpPr>
      <dsp:spPr>
        <a:xfrm>
          <a:off x="4193981" y="1971695"/>
          <a:ext cx="2539866" cy="1523919"/>
        </a:xfrm>
        <a:prstGeom prst="rect">
          <a:avLst/>
        </a:prstGeom>
        <a:solidFill>
          <a:schemeClr val="accent2">
            <a:hueOff val="5369678"/>
            <a:satOff val="-15411"/>
            <a:lumOff val="-246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i="1" kern="1200" noProof="0" dirty="0"/>
            <a:t>Devolución de saldos (aportes, bonos y rendimientos)</a:t>
          </a:r>
          <a:endParaRPr lang="es-CO" sz="1600" kern="1200" noProof="0" dirty="0"/>
        </a:p>
      </dsp:txBody>
      <dsp:txXfrm>
        <a:off x="4193981" y="1971695"/>
        <a:ext cx="2539866" cy="1523919"/>
      </dsp:txXfrm>
    </dsp:sp>
    <dsp:sp modelId="{B31F78F0-9549-4BDC-8278-95931AA4C605}">
      <dsp:nvSpPr>
        <dsp:cNvPr id="0" name=""/>
        <dsp:cNvSpPr/>
      </dsp:nvSpPr>
      <dsp:spPr>
        <a:xfrm>
          <a:off x="6987834" y="1971695"/>
          <a:ext cx="2539866" cy="1523919"/>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i="1" kern="1200" noProof="0" dirty="0"/>
            <a:t>Verdad a medias, la cuenta de ahorro individual hace parte de la masa </a:t>
          </a:r>
          <a:r>
            <a:rPr lang="es-CO" sz="1600" i="1" kern="1200" noProof="0" dirty="0" err="1"/>
            <a:t>herencial</a:t>
          </a:r>
          <a:endParaRPr lang="es-CO" sz="1600" kern="1200" noProof="0" dirty="0"/>
        </a:p>
      </dsp:txBody>
      <dsp:txXfrm>
        <a:off x="6987834" y="1971695"/>
        <a:ext cx="2539866" cy="15239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86F92-8441-4E38-9714-6C4759757913}">
      <dsp:nvSpPr>
        <dsp:cNvPr id="0" name=""/>
        <dsp:cNvSpPr/>
      </dsp:nvSpPr>
      <dsp:spPr>
        <a:xfrm>
          <a:off x="11546" y="44975"/>
          <a:ext cx="4713646" cy="369713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noProof="0" dirty="0"/>
            <a:t>El traslado entre regímenes tiene un limitante en cuanto a la edad, pues no es posible realizarlo dentro de los 10 años anteriores al cumplimiento de la edad mínima, sin embargo, e</a:t>
          </a:r>
          <a:r>
            <a:rPr lang="es-CO" sz="1600" b="0" i="0" kern="1200" noProof="0" dirty="0"/>
            <a:t>s posible demandar a los Fondos Privados de Pensiones a fin de dejar sin efecto la afiliación, con el efecto práctico de conseguir un traslado de regreso del Fondo Privado a Colpensiones. Lo anterior ocurre por cuanto las AFP en la mayoría de los casos, en particular con anterioridad al año 2010 que se hizo obligatoria la doble asesoría, omitieron brindar información real, personalizada para cada uno de los afiliados, tomando en consideración sus casos particulares, pues su interés era solo captar clientes y terminaron engañando a las personas.</a:t>
          </a:r>
          <a:endParaRPr lang="es-CO" sz="1600" kern="1200" noProof="0" dirty="0"/>
        </a:p>
      </dsp:txBody>
      <dsp:txXfrm>
        <a:off x="119831" y="153260"/>
        <a:ext cx="4497076" cy="3480568"/>
      </dsp:txXfrm>
    </dsp:sp>
    <dsp:sp modelId="{8BCECE12-EB5E-45F4-BD87-BB1480B6443B}">
      <dsp:nvSpPr>
        <dsp:cNvPr id="0" name=""/>
        <dsp:cNvSpPr/>
      </dsp:nvSpPr>
      <dsp:spPr>
        <a:xfrm>
          <a:off x="5145540" y="1372314"/>
          <a:ext cx="891135" cy="10424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noProof="0" dirty="0"/>
        </a:p>
      </dsp:txBody>
      <dsp:txXfrm>
        <a:off x="5145540" y="1580806"/>
        <a:ext cx="623795" cy="625476"/>
      </dsp:txXfrm>
    </dsp:sp>
    <dsp:sp modelId="{BBE40552-F7FC-4ADA-8365-8557D5E83172}">
      <dsp:nvSpPr>
        <dsp:cNvPr id="0" name=""/>
        <dsp:cNvSpPr/>
      </dsp:nvSpPr>
      <dsp:spPr>
        <a:xfrm>
          <a:off x="6406582" y="0"/>
          <a:ext cx="4657866" cy="3787090"/>
        </a:xfrm>
        <a:prstGeom prst="roundRect">
          <a:avLst>
            <a:gd name="adj" fmla="val 10000"/>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400" kern="1200" noProof="0" dirty="0"/>
            <a:t>D</a:t>
          </a:r>
          <a:r>
            <a:rPr lang="es-CO" sz="1400" b="0" i="0" kern="1200" noProof="0" dirty="0"/>
            <a:t>e igual manera algunas personas ya se han pensionado por </a:t>
          </a:r>
          <a:r>
            <a:rPr lang="es-CO" sz="1400" kern="1200" noProof="0" dirty="0"/>
            <a:t>el RAIS, a pesar de también haber sido engañados, en ese caso </a:t>
          </a:r>
          <a:r>
            <a:rPr lang="es-CO" sz="1400" b="0" i="0" kern="1200" noProof="0" dirty="0"/>
            <a:t>la H. Corte Suprema de Justicia ha indicando que respecto de ellos no es posible declarar ineficaz su afiliación, pues ya poseen una situación jurídica consolidada y es justamente la de pensionados del RAIS; sin embargo en dichos casos si es posible que los Fondos Privados de Pensiones respondan por la indemnización de los perjuicios que se hayan generado a los afiliados cuando estas entidades hayan faltado a sus deberes de asesoría, buen consejo y lealtad con ellos, al respecto cabe señalar que dicha demanda deberá presentarse dentro de los tres años siguientes al momento en que la persona fue pensionada por su fondo privado de pensiones,</a:t>
          </a:r>
          <a:endParaRPr lang="es-CO" sz="1400" kern="1200" noProof="0" dirty="0"/>
        </a:p>
      </dsp:txBody>
      <dsp:txXfrm>
        <a:off x="6517502" y="110920"/>
        <a:ext cx="4436026" cy="3565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0DD81-D9E6-49D5-B00E-4F6CDAFF84AA}">
      <dsp:nvSpPr>
        <dsp:cNvPr id="0" name=""/>
        <dsp:cNvSpPr/>
      </dsp:nvSpPr>
      <dsp:spPr>
        <a:xfrm>
          <a:off x="234906" y="84"/>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Pedro cumplió este 2025, 62 años de edad y 1720 semanas cotizadas, el IBL de Pedro calculado sobre sus 10 últimos años, actualizado con el IPC es de $12.000.000. </a:t>
          </a:r>
        </a:p>
      </dsp:txBody>
      <dsp:txXfrm>
        <a:off x="234906" y="84"/>
        <a:ext cx="2336229" cy="1401737"/>
      </dsp:txXfrm>
    </dsp:sp>
    <dsp:sp modelId="{AE6B0F98-839D-4BFF-AA41-421EA9E4B4AC}">
      <dsp:nvSpPr>
        <dsp:cNvPr id="0" name=""/>
        <dsp:cNvSpPr/>
      </dsp:nvSpPr>
      <dsp:spPr>
        <a:xfrm>
          <a:off x="2804759" y="84"/>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En ese caso la formula es </a:t>
          </a:r>
        </a:p>
      </dsp:txBody>
      <dsp:txXfrm>
        <a:off x="2804759" y="84"/>
        <a:ext cx="2336229" cy="1401737"/>
      </dsp:txXfrm>
    </dsp:sp>
    <dsp:sp modelId="{0FC02FA8-720A-4270-AE4E-10E00D9033C6}">
      <dsp:nvSpPr>
        <dsp:cNvPr id="0" name=""/>
        <dsp:cNvSpPr/>
      </dsp:nvSpPr>
      <dsp:spPr>
        <a:xfrm>
          <a:off x="5374611" y="84"/>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Tasa de reemplazo= 65,5 - (0,5*S)</a:t>
          </a:r>
        </a:p>
      </dsp:txBody>
      <dsp:txXfrm>
        <a:off x="5374611" y="84"/>
        <a:ext cx="2336229" cy="1401737"/>
      </dsp:txXfrm>
    </dsp:sp>
    <dsp:sp modelId="{206DB154-A9DB-4E31-BD65-AC6ADAA740A3}">
      <dsp:nvSpPr>
        <dsp:cNvPr id="0" name=""/>
        <dsp:cNvSpPr/>
      </dsp:nvSpPr>
      <dsp:spPr>
        <a:xfrm>
          <a:off x="7944463" y="84"/>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S = (12.000.000/1.423.500 (mínimo de 2025)) = 8,43</a:t>
          </a:r>
        </a:p>
      </dsp:txBody>
      <dsp:txXfrm>
        <a:off x="7944463" y="84"/>
        <a:ext cx="2336229" cy="1401737"/>
      </dsp:txXfrm>
    </dsp:sp>
    <dsp:sp modelId="{8798914C-18CA-4C0D-930F-07BAA9288AEA}">
      <dsp:nvSpPr>
        <dsp:cNvPr id="0" name=""/>
        <dsp:cNvSpPr/>
      </dsp:nvSpPr>
      <dsp:spPr>
        <a:xfrm>
          <a:off x="234906" y="1635445"/>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Tasa de reemplazo = 65,5 –(0,5*8,43) = 61,28%</a:t>
          </a:r>
        </a:p>
      </dsp:txBody>
      <dsp:txXfrm>
        <a:off x="234906" y="1635445"/>
        <a:ext cx="2336229" cy="1401737"/>
      </dsp:txXfrm>
    </dsp:sp>
    <dsp:sp modelId="{39CEF950-6D7A-43F0-B1AA-F929F0B44AAF}">
      <dsp:nvSpPr>
        <dsp:cNvPr id="0" name=""/>
        <dsp:cNvSpPr/>
      </dsp:nvSpPr>
      <dsp:spPr>
        <a:xfrm>
          <a:off x="2804759" y="1635445"/>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Aumento por semanas = Tiene 1700 semanas, es decir 420 adicionales a las mínimas requeridas, y la tasa se aumenta 1,5% por cada 50 semanas adicionales, por lo que el aumento a la tasa de reemplazo es el siguiente:</a:t>
          </a:r>
        </a:p>
      </dsp:txBody>
      <dsp:txXfrm>
        <a:off x="2804759" y="1635445"/>
        <a:ext cx="2336229" cy="1401737"/>
      </dsp:txXfrm>
    </dsp:sp>
    <dsp:sp modelId="{CA9F9D18-8133-4D9B-825D-C43FCB97EE49}">
      <dsp:nvSpPr>
        <dsp:cNvPr id="0" name=""/>
        <dsp:cNvSpPr/>
      </dsp:nvSpPr>
      <dsp:spPr>
        <a:xfrm>
          <a:off x="5374611" y="1635445"/>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Aumento = (420/50) se redondea al múltiplo de 50 más bajo = 8,4 que se redondea a 8</a:t>
          </a:r>
        </a:p>
      </dsp:txBody>
      <dsp:txXfrm>
        <a:off x="5374611" y="1635445"/>
        <a:ext cx="2336229" cy="1401737"/>
      </dsp:txXfrm>
    </dsp:sp>
    <dsp:sp modelId="{69E44624-EDA8-41BA-9C26-5DCE3E581022}">
      <dsp:nvSpPr>
        <dsp:cNvPr id="0" name=""/>
        <dsp:cNvSpPr/>
      </dsp:nvSpPr>
      <dsp:spPr>
        <a:xfrm>
          <a:off x="7944463" y="1635445"/>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Luego se multiplica el resultado por 1,5, teniendo entonces = 8 x 1,5 =12</a:t>
          </a:r>
        </a:p>
      </dsp:txBody>
      <dsp:txXfrm>
        <a:off x="7944463" y="1635445"/>
        <a:ext cx="2336229" cy="1401737"/>
      </dsp:txXfrm>
    </dsp:sp>
    <dsp:sp modelId="{32FE7D01-B925-435C-BB6E-1EA9ECBFB5CC}">
      <dsp:nvSpPr>
        <dsp:cNvPr id="0" name=""/>
        <dsp:cNvSpPr/>
      </dsp:nvSpPr>
      <dsp:spPr>
        <a:xfrm>
          <a:off x="1519832" y="3270805"/>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Ese valor se suma a la tasa de reemplazo que conseguimos de la operación inicial así: 61,28+12=73,28</a:t>
          </a:r>
        </a:p>
      </dsp:txBody>
      <dsp:txXfrm>
        <a:off x="1519832" y="3270805"/>
        <a:ext cx="2336229" cy="1401737"/>
      </dsp:txXfrm>
    </dsp:sp>
    <dsp:sp modelId="{6E3E7E35-E53C-4B4F-8420-A539B57E2DE9}">
      <dsp:nvSpPr>
        <dsp:cNvPr id="0" name=""/>
        <dsp:cNvSpPr/>
      </dsp:nvSpPr>
      <dsp:spPr>
        <a:xfrm>
          <a:off x="4089685" y="3270805"/>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noProof="0" dirty="0"/>
            <a:t>Esa es la tasa de reemplazo que se aplicará al promedio del afiliado, por lo tanto: 12.000.000 x 73,28/100 = </a:t>
          </a:r>
          <a:r>
            <a:rPr lang="es-CO" sz="1100" b="1" kern="1200" noProof="0" dirty="0"/>
            <a:t>8.793.600</a:t>
          </a:r>
          <a:endParaRPr lang="es-CO" sz="1100" kern="1200" noProof="0" dirty="0"/>
        </a:p>
      </dsp:txBody>
      <dsp:txXfrm>
        <a:off x="4089685" y="3270805"/>
        <a:ext cx="2336229" cy="1401737"/>
      </dsp:txXfrm>
    </dsp:sp>
    <dsp:sp modelId="{964873D0-EB7F-4FF1-A647-FA591F7F2EF0}">
      <dsp:nvSpPr>
        <dsp:cNvPr id="0" name=""/>
        <dsp:cNvSpPr/>
      </dsp:nvSpPr>
      <dsp:spPr>
        <a:xfrm>
          <a:off x="6659537" y="3270805"/>
          <a:ext cx="2336229" cy="140173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b="1" kern="1200" noProof="0" dirty="0"/>
            <a:t>Ese valor es el que el afiliado recibirá por mesada pensional, menos el aporte obligatorio a salud</a:t>
          </a:r>
          <a:endParaRPr lang="es-CO" sz="1100" kern="1200" noProof="0" dirty="0">
            <a:solidFill>
              <a:srgbClr val="FF0000"/>
            </a:solidFill>
          </a:endParaRPr>
        </a:p>
      </dsp:txBody>
      <dsp:txXfrm>
        <a:off x="6659537" y="3270805"/>
        <a:ext cx="2336229" cy="140173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9D118-51CD-410C-B853-FBA025F4B639}" type="datetimeFigureOut">
              <a:rPr lang="es-CO" smtClean="0"/>
              <a:t>1/03/2025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65069-86C7-44A4-8D4B-7CA6C28F7804}" type="slidenum">
              <a:rPr lang="es-CO" smtClean="0"/>
              <a:t>‹Nº›</a:t>
            </a:fld>
            <a:endParaRPr lang="es-CO"/>
          </a:p>
        </p:txBody>
      </p:sp>
    </p:spTree>
    <p:extLst>
      <p:ext uri="{BB962C8B-B14F-4D97-AF65-F5344CB8AC3E}">
        <p14:creationId xmlns:p14="http://schemas.microsoft.com/office/powerpoint/2010/main" val="1474056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6965069-86C7-44A4-8D4B-7CA6C28F7804}" type="slidenum">
              <a:rPr lang="es-CO" smtClean="0"/>
              <a:t>27</a:t>
            </a:fld>
            <a:endParaRPr lang="es-CO"/>
          </a:p>
        </p:txBody>
      </p:sp>
    </p:spTree>
    <p:extLst>
      <p:ext uri="{BB962C8B-B14F-4D97-AF65-F5344CB8AC3E}">
        <p14:creationId xmlns:p14="http://schemas.microsoft.com/office/powerpoint/2010/main" val="406177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B4ADB3-20D0-D5E6-F507-08655AA7BD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8CCE1BF-B6BE-E68E-A31C-AEA1B1F21E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97DF306A-DAA4-5CF1-0410-5EDF9ADC1324}"/>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5" name="Marcador de pie de página 4">
            <a:extLst>
              <a:ext uri="{FF2B5EF4-FFF2-40B4-BE49-F238E27FC236}">
                <a16:creationId xmlns:a16="http://schemas.microsoft.com/office/drawing/2014/main" id="{C194D204-504A-919D-B584-63989289F4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B6E173-C2C9-8097-A090-BD080382B93B}"/>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97157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07FC6-2C0C-ED19-462B-60FED89BE9F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5F6220A-3DD3-206D-CE84-4B0C723F7A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609C03A-879F-D2D7-7F8A-A93885B96247}"/>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5" name="Marcador de pie de página 4">
            <a:extLst>
              <a:ext uri="{FF2B5EF4-FFF2-40B4-BE49-F238E27FC236}">
                <a16:creationId xmlns:a16="http://schemas.microsoft.com/office/drawing/2014/main" id="{CF275E36-1640-30D5-7EAE-6EC5602B6FA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D3E171D-189E-7AC6-3B27-F790C377B247}"/>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29402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130CE4-3A8B-BDFF-41FE-2DBDEEE21E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F2CEB1D-CB09-8582-1260-01BB05245D5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69E43C0-0E7B-DA82-E428-B982C7FC7C54}"/>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5" name="Marcador de pie de página 4">
            <a:extLst>
              <a:ext uri="{FF2B5EF4-FFF2-40B4-BE49-F238E27FC236}">
                <a16:creationId xmlns:a16="http://schemas.microsoft.com/office/drawing/2014/main" id="{67B29543-2A3B-7EA7-46B9-ECBD43D25DA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D8711E1-BD2D-620F-1CB3-CC00289F5E5A}"/>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2890014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ítulo y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A9D5E-38F8-ED21-5799-0A72B801E66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0964883-6B91-CE61-FF81-9E1E96805742}"/>
              </a:ext>
            </a:extLst>
          </p:cNvPr>
          <p:cNvSpPr>
            <a:spLocks noGrp="1"/>
          </p:cNvSpPr>
          <p:nvPr>
            <p:ph type="body"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67AB7A5-7DDD-1F7D-50D5-6ACF287370EE}"/>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5" name="Marcador de pie de página 4">
            <a:extLst>
              <a:ext uri="{FF2B5EF4-FFF2-40B4-BE49-F238E27FC236}">
                <a16:creationId xmlns:a16="http://schemas.microsoft.com/office/drawing/2014/main" id="{2C45CCC9-A10D-14B0-F029-5E6D57390DB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DADA4C1-341B-B6B1-906E-25BA1537963A}"/>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362312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23C62-B7B0-BA10-A6D7-14EF632412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EA38B08-E572-E69D-337B-71D561E6722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B8DDF67-A251-BECE-F739-FF9E768866AC}"/>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5" name="Marcador de pie de página 4">
            <a:extLst>
              <a:ext uri="{FF2B5EF4-FFF2-40B4-BE49-F238E27FC236}">
                <a16:creationId xmlns:a16="http://schemas.microsoft.com/office/drawing/2014/main" id="{01BF9F1E-C641-11E9-F200-35237211045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30CAA70-D683-EA21-754B-BA5329642CD0}"/>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209849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8C059E-1873-F472-C960-680E5636F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B110704-89CE-E8AD-784B-8A0DA08F46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B16D1CC-3B32-A58C-3D06-4B5575A646FE}"/>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5" name="Marcador de pie de página 4">
            <a:extLst>
              <a:ext uri="{FF2B5EF4-FFF2-40B4-BE49-F238E27FC236}">
                <a16:creationId xmlns:a16="http://schemas.microsoft.com/office/drawing/2014/main" id="{34200373-3671-B68D-FF92-B985032AD13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3829240-54A4-6E51-7A44-CC344DF20337}"/>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548103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4CC67-6837-DB6C-085D-A3BB95EE30B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73516C3-0AF3-D8CB-BF9E-52D4BC86011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B2DEE23-623C-F310-E125-5634DBBEA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A94806B2-74DE-A148-B905-DB8B85BB49DB}"/>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6" name="Marcador de pie de página 5">
            <a:extLst>
              <a:ext uri="{FF2B5EF4-FFF2-40B4-BE49-F238E27FC236}">
                <a16:creationId xmlns:a16="http://schemas.microsoft.com/office/drawing/2014/main" id="{9D25E736-CCF5-4A11-1BA3-2FAD9422059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6E75EF4-08E1-AB62-2465-50F35D7D57E6}"/>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54356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E22DE5-5740-C717-44D5-F07FAD04B1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2C931C6-EF55-5BCB-2996-2EE021AA1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BA7DF24-D906-C1B7-0F0C-A0B77382925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7928B1E-5D4E-4C33-8694-09AE69CE2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2515D7-491D-F1DB-7BCE-D004F8BED1A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D4C4BBA-F20F-80DB-F257-71F460052126}"/>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8" name="Marcador de pie de página 7">
            <a:extLst>
              <a:ext uri="{FF2B5EF4-FFF2-40B4-BE49-F238E27FC236}">
                <a16:creationId xmlns:a16="http://schemas.microsoft.com/office/drawing/2014/main" id="{B38F236A-330B-9B89-30F5-664BD1FE103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9F997352-72B8-22C0-AEBA-7AD79012C962}"/>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115737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C08B14-2D1C-CAD1-1C34-ACCC6F78B7D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FDEF1F9-9173-99DC-CC6F-EF37402BD8EF}"/>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4" name="Marcador de pie de página 3">
            <a:extLst>
              <a:ext uri="{FF2B5EF4-FFF2-40B4-BE49-F238E27FC236}">
                <a16:creationId xmlns:a16="http://schemas.microsoft.com/office/drawing/2014/main" id="{94E59A2A-F1B2-B13F-DA46-E69FF02421F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81E8D56-7CAD-4EBF-E964-5708E3790C13}"/>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3768715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F4C9868-B52D-3099-B11F-08A238C32A02}"/>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3" name="Marcador de pie de página 2">
            <a:extLst>
              <a:ext uri="{FF2B5EF4-FFF2-40B4-BE49-F238E27FC236}">
                <a16:creationId xmlns:a16="http://schemas.microsoft.com/office/drawing/2014/main" id="{716E2A03-0EF7-C812-9C30-658A0A73704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02EB74A8-41E3-0AF3-265D-81664BDACC8E}"/>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861091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7F2C9B-953F-BB9C-0CD1-1C85DD940D3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98D37E4-3277-C835-0F77-D343DF4284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3C935E-CE36-1095-B39D-543C3CB29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6ED8250-56E9-13BE-F5C5-3CF98B5E4F78}"/>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6" name="Marcador de pie de página 5">
            <a:extLst>
              <a:ext uri="{FF2B5EF4-FFF2-40B4-BE49-F238E27FC236}">
                <a16:creationId xmlns:a16="http://schemas.microsoft.com/office/drawing/2014/main" id="{10AEE55A-7160-9F6B-18D4-F1C1056D2E8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C26F1FA-CE01-FC3E-89DB-ECBCF51E3A9A}"/>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204215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0A0F6A-1D2E-38A8-AAA8-B61E56B1FF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3411018-27A3-3317-496E-91B1026A9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a:extLst>
              <a:ext uri="{FF2B5EF4-FFF2-40B4-BE49-F238E27FC236}">
                <a16:creationId xmlns:a16="http://schemas.microsoft.com/office/drawing/2014/main" id="{FC81EEAA-6989-0ACF-9C96-D5EA29753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2CEB7B-4097-7EA5-D6AB-ABE039A671C9}"/>
              </a:ext>
            </a:extLst>
          </p:cNvPr>
          <p:cNvSpPr>
            <a:spLocks noGrp="1"/>
          </p:cNvSpPr>
          <p:nvPr>
            <p:ph type="dt" sz="half" idx="10"/>
          </p:nvPr>
        </p:nvSpPr>
        <p:spPr/>
        <p:txBody>
          <a:bodyPr/>
          <a:lstStyle/>
          <a:p>
            <a:fld id="{A4D770C9-23BB-47AE-8260-D3069DD986B5}" type="datetimeFigureOut">
              <a:rPr lang="es-CO" smtClean="0"/>
              <a:t>1/03/2025</a:t>
            </a:fld>
            <a:endParaRPr lang="es-CO"/>
          </a:p>
        </p:txBody>
      </p:sp>
      <p:sp>
        <p:nvSpPr>
          <p:cNvPr id="6" name="Marcador de pie de página 5">
            <a:extLst>
              <a:ext uri="{FF2B5EF4-FFF2-40B4-BE49-F238E27FC236}">
                <a16:creationId xmlns:a16="http://schemas.microsoft.com/office/drawing/2014/main" id="{484FF21C-D4EA-CFDD-FA2A-249406DC9AA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AA04290-770E-20DE-7DC3-0EC07A72B544}"/>
              </a:ext>
            </a:extLst>
          </p:cNvPr>
          <p:cNvSpPr>
            <a:spLocks noGrp="1"/>
          </p:cNvSpPr>
          <p:nvPr>
            <p:ph type="sldNum" sz="quarter" idx="12"/>
          </p:nvPr>
        </p:nvSpPr>
        <p:spPr/>
        <p:txBody>
          <a:bodyPr/>
          <a:lstStyle/>
          <a:p>
            <a:fld id="{F34D223A-A6E5-40A9-8EC2-98EBEE071A49}" type="slidenum">
              <a:rPr lang="es-CO" smtClean="0"/>
              <a:t>‹Nº›</a:t>
            </a:fld>
            <a:endParaRPr lang="es-CO"/>
          </a:p>
        </p:txBody>
      </p:sp>
    </p:spTree>
    <p:extLst>
      <p:ext uri="{BB962C8B-B14F-4D97-AF65-F5344CB8AC3E}">
        <p14:creationId xmlns:p14="http://schemas.microsoft.com/office/powerpoint/2010/main" val="417554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7AD1ED2-FAF5-5539-A959-B0EC163B9A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5177231-EC63-A44F-D924-23772A5EF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18E9384-AB64-3A1D-0D5F-A598043E8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D770C9-23BB-47AE-8260-D3069DD986B5}" type="datetimeFigureOut">
              <a:rPr lang="es-CO" smtClean="0"/>
              <a:t>1/03/2025</a:t>
            </a:fld>
            <a:endParaRPr lang="es-CO"/>
          </a:p>
        </p:txBody>
      </p:sp>
      <p:sp>
        <p:nvSpPr>
          <p:cNvPr id="5" name="Marcador de pie de página 4">
            <a:extLst>
              <a:ext uri="{FF2B5EF4-FFF2-40B4-BE49-F238E27FC236}">
                <a16:creationId xmlns:a16="http://schemas.microsoft.com/office/drawing/2014/main" id="{D882C4F2-B29D-D3B5-0B9E-FD730BB02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64C039B3-9F46-A45D-49C4-FE14DC77B7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4D223A-A6E5-40A9-8EC2-98EBEE071A49}" type="slidenum">
              <a:rPr lang="es-CO" smtClean="0"/>
              <a:t>‹Nº›</a:t>
            </a:fld>
            <a:endParaRPr lang="es-CO"/>
          </a:p>
        </p:txBody>
      </p:sp>
    </p:spTree>
    <p:extLst>
      <p:ext uri="{BB962C8B-B14F-4D97-AF65-F5344CB8AC3E}">
        <p14:creationId xmlns:p14="http://schemas.microsoft.com/office/powerpoint/2010/main" val="294256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png"/><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066" name="Freeform: Shape 2065">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s-CO" noProof="0" dirty="0">
              <a:solidFill>
                <a:schemeClr val="tx1"/>
              </a:solidFill>
            </a:endParaRPr>
          </a:p>
        </p:txBody>
      </p:sp>
      <p:sp>
        <p:nvSpPr>
          <p:cNvPr id="11" name="Título 1">
            <a:extLst>
              <a:ext uri="{FF2B5EF4-FFF2-40B4-BE49-F238E27FC236}">
                <a16:creationId xmlns:a16="http://schemas.microsoft.com/office/drawing/2014/main" id="{CA17ED0B-59A9-02B9-977A-75C47F483E01}"/>
              </a:ext>
            </a:extLst>
          </p:cNvPr>
          <p:cNvSpPr>
            <a:spLocks noGrp="1"/>
          </p:cNvSpPr>
          <p:nvPr>
            <p:ph type="title"/>
          </p:nvPr>
        </p:nvSpPr>
        <p:spPr>
          <a:xfrm>
            <a:off x="1875724" y="1309255"/>
            <a:ext cx="8437503" cy="1800526"/>
          </a:xfrm>
        </p:spPr>
        <p:txBody>
          <a:bodyPr vert="horz" lIns="91440" tIns="45720" rIns="91440" bIns="45720" rtlCol="0" anchor="ctr">
            <a:normAutofit/>
          </a:bodyPr>
          <a:lstStyle/>
          <a:p>
            <a:pPr marR="0" algn="ctr"/>
            <a:r>
              <a:rPr lang="es-CO" sz="3600" i="1" noProof="0" dirty="0"/>
              <a:t>ASPECTOS BÁSICOS DEL SISTEMA DE PENSIONES PARA NO ABOGADOS</a:t>
            </a:r>
            <a:endParaRPr lang="es-CO" sz="3600" b="0" i="1" u="none" strike="noStrike" baseline="0" noProof="0" dirty="0"/>
          </a:p>
        </p:txBody>
      </p:sp>
      <p:sp>
        <p:nvSpPr>
          <p:cNvPr id="13" name="Título 1">
            <a:extLst>
              <a:ext uri="{FF2B5EF4-FFF2-40B4-BE49-F238E27FC236}">
                <a16:creationId xmlns:a16="http://schemas.microsoft.com/office/drawing/2014/main" id="{96F5419C-9A08-2982-EB1F-3B901FF1EC19}"/>
              </a:ext>
            </a:extLst>
          </p:cNvPr>
          <p:cNvSpPr txBox="1">
            <a:spLocks/>
          </p:cNvSpPr>
          <p:nvPr/>
        </p:nvSpPr>
        <p:spPr>
          <a:xfrm>
            <a:off x="4466529" y="3771736"/>
            <a:ext cx="3723742" cy="99305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lgn="ctr">
              <a:spcAft>
                <a:spcPts val="600"/>
              </a:spcAft>
              <a:buFont typeface="Arial" panose="020B0604020202020204" pitchFamily="34" charset="0"/>
              <a:buChar char="•"/>
            </a:pPr>
            <a:r>
              <a:rPr lang="es-CO" sz="2000" i="1" noProof="0" dirty="0">
                <a:latin typeface="+mn-lt"/>
                <a:ea typeface="+mn-ea"/>
                <a:cs typeface="+mn-cs"/>
              </a:rPr>
              <a:t>Dirigida a</a:t>
            </a:r>
          </a:p>
          <a:p>
            <a:pPr algn="ctr">
              <a:spcAft>
                <a:spcPts val="600"/>
              </a:spcAft>
            </a:pPr>
            <a:r>
              <a:rPr lang="es-CO" sz="2000" i="1" noProof="0" dirty="0">
                <a:latin typeface="+mn-lt"/>
                <a:ea typeface="+mn-ea"/>
                <a:cs typeface="+mn-cs"/>
              </a:rPr>
              <a:t>SINTRAPULCAR TOCANCIPÁ</a:t>
            </a:r>
          </a:p>
          <a:p>
            <a:pPr indent="-228600">
              <a:spcAft>
                <a:spcPts val="600"/>
              </a:spcAft>
              <a:buFont typeface="Arial" panose="020B0604020202020204" pitchFamily="34" charset="0"/>
              <a:buChar char="•"/>
            </a:pPr>
            <a:endParaRPr lang="es-CO" sz="2000" i="1" noProof="0" dirty="0">
              <a:latin typeface="+mn-lt"/>
              <a:ea typeface="+mn-ea"/>
              <a:cs typeface="+mn-cs"/>
            </a:endParaRPr>
          </a:p>
        </p:txBody>
      </p:sp>
      <p:pic>
        <p:nvPicPr>
          <p:cNvPr id="12" name="Imagen 11">
            <a:extLst>
              <a:ext uri="{FF2B5EF4-FFF2-40B4-BE49-F238E27FC236}">
                <a16:creationId xmlns:a16="http://schemas.microsoft.com/office/drawing/2014/main" id="{2CD8E41A-F30C-8CA1-F051-86C623ADC221}"/>
              </a:ext>
            </a:extLst>
          </p:cNvPr>
          <p:cNvPicPr>
            <a:picLocks noChangeAspect="1"/>
          </p:cNvPicPr>
          <p:nvPr/>
        </p:nvPicPr>
        <p:blipFill>
          <a:blip r:embed="rId2"/>
          <a:stretch>
            <a:fillRect/>
          </a:stretch>
        </p:blipFill>
        <p:spPr>
          <a:xfrm>
            <a:off x="10590697" y="1"/>
            <a:ext cx="1572126" cy="914400"/>
          </a:xfrm>
          <a:prstGeom prst="rect">
            <a:avLst/>
          </a:prstGeom>
        </p:spPr>
      </p:pic>
      <p:pic>
        <p:nvPicPr>
          <p:cNvPr id="2059" name="Picture 11" descr="Logo">
            <a:extLst>
              <a:ext uri="{FF2B5EF4-FFF2-40B4-BE49-F238E27FC236}">
                <a16:creationId xmlns:a16="http://schemas.microsoft.com/office/drawing/2014/main" id="{C3B42FA0-71D2-192D-62A4-C14429F7F59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90771" y="4557940"/>
            <a:ext cx="1981610" cy="198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8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21D5CA-726A-A21A-23A6-16B9AF802C1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grpSp>
      <p:sp>
        <p:nvSpPr>
          <p:cNvPr id="2" name="Título 1">
            <a:extLst>
              <a:ext uri="{FF2B5EF4-FFF2-40B4-BE49-F238E27FC236}">
                <a16:creationId xmlns:a16="http://schemas.microsoft.com/office/drawing/2014/main" id="{3894BE99-2F6B-FECC-4ABE-3241AAD80D58}"/>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Principales Aspectos Reforma pensional (Ley 2381/2024)</a:t>
            </a:r>
          </a:p>
        </p:txBody>
      </p:sp>
      <p:sp>
        <p:nvSpPr>
          <p:cNvPr id="3" name="Marcador de texto 2">
            <a:extLst>
              <a:ext uri="{FF2B5EF4-FFF2-40B4-BE49-F238E27FC236}">
                <a16:creationId xmlns:a16="http://schemas.microsoft.com/office/drawing/2014/main" id="{6CADCA22-AC78-2E1C-B88F-28F0D5678C56}"/>
              </a:ext>
            </a:extLst>
          </p:cNvPr>
          <p:cNvSpPr>
            <a:spLocks noGrp="1"/>
          </p:cNvSpPr>
          <p:nvPr>
            <p:ph type="body" idx="1"/>
          </p:nvPr>
        </p:nvSpPr>
        <p:spPr>
          <a:xfrm>
            <a:off x="5135575" y="906272"/>
            <a:ext cx="5221224" cy="5230368"/>
          </a:xfrm>
        </p:spPr>
        <p:txBody>
          <a:bodyPr vert="horz" lIns="91440" tIns="45720" rIns="91440" bIns="45720" rtlCol="0" anchor="ctr">
            <a:normAutofit fontScale="77500" lnSpcReduction="20000"/>
          </a:bodyPr>
          <a:lstStyle/>
          <a:p>
            <a:pPr marL="0" algn="just"/>
            <a:r>
              <a:rPr lang="es-CO" sz="1900" noProof="0" dirty="0">
                <a:solidFill>
                  <a:schemeClr val="tx2"/>
                </a:solidFill>
              </a:rPr>
              <a:t>Se busca brindar cobertura universal, pero se entremezclan conceptos de seguridad social con protección social.  Los requisitos pensionales en términos generales se conservan, pero los regímenes que solían ser excluyentes se convierten en complementarios, y se elimina la pensión mínima de garantía.  Se mantiene la orden de reducción de semanas a favor de las mujeres. Enfoque de genero.</a:t>
            </a:r>
          </a:p>
          <a:p>
            <a:pPr marL="0"/>
            <a:endParaRPr lang="es-CO" sz="1900" noProof="0" dirty="0">
              <a:solidFill>
                <a:schemeClr val="tx2"/>
              </a:solidFill>
            </a:endParaRPr>
          </a:p>
          <a:p>
            <a:pPr marL="0"/>
            <a:r>
              <a:rPr lang="es-CO" sz="1900" noProof="0" dirty="0">
                <a:solidFill>
                  <a:schemeClr val="tx2"/>
                </a:solidFill>
              </a:rPr>
              <a:t>Principales aspectos:</a:t>
            </a:r>
          </a:p>
          <a:p>
            <a:pPr marL="0"/>
            <a:endParaRPr lang="es-CO" sz="1900" noProof="0" dirty="0">
              <a:solidFill>
                <a:schemeClr val="tx2"/>
              </a:solidFill>
            </a:endParaRPr>
          </a:p>
          <a:p>
            <a:pPr marL="0"/>
            <a:r>
              <a:rPr lang="es-CO" sz="1900" noProof="0" dirty="0">
                <a:solidFill>
                  <a:schemeClr val="tx2"/>
                </a:solidFill>
              </a:rPr>
              <a:t>Sistema de Pilares:	</a:t>
            </a:r>
          </a:p>
          <a:p>
            <a:pPr lvl="1"/>
            <a:r>
              <a:rPr lang="es-CO" sz="1900" noProof="0" dirty="0">
                <a:solidFill>
                  <a:schemeClr val="tx2"/>
                </a:solidFill>
              </a:rPr>
              <a:t>Solidario</a:t>
            </a:r>
          </a:p>
          <a:p>
            <a:pPr lvl="1"/>
            <a:r>
              <a:rPr lang="es-CO" sz="1900" noProof="0" dirty="0" err="1">
                <a:solidFill>
                  <a:schemeClr val="tx2"/>
                </a:solidFill>
              </a:rPr>
              <a:t>Semicontributivo</a:t>
            </a:r>
            <a:endParaRPr lang="es-CO" sz="1900" noProof="0" dirty="0">
              <a:solidFill>
                <a:schemeClr val="tx2"/>
              </a:solidFill>
            </a:endParaRPr>
          </a:p>
          <a:p>
            <a:pPr lvl="1"/>
            <a:r>
              <a:rPr lang="es-CO" sz="1900" noProof="0" dirty="0">
                <a:solidFill>
                  <a:schemeClr val="tx2"/>
                </a:solidFill>
              </a:rPr>
              <a:t>Contributivo</a:t>
            </a:r>
          </a:p>
          <a:p>
            <a:pPr lvl="2"/>
            <a:r>
              <a:rPr lang="es-CO" sz="1900" noProof="0" dirty="0">
                <a:solidFill>
                  <a:schemeClr val="tx2"/>
                </a:solidFill>
              </a:rPr>
              <a:t>Componente Prima Media (hasta 2,3 </a:t>
            </a:r>
            <a:r>
              <a:rPr lang="es-CO" sz="1900" noProof="0" dirty="0" err="1">
                <a:solidFill>
                  <a:schemeClr val="tx2"/>
                </a:solidFill>
              </a:rPr>
              <a:t>smlmv</a:t>
            </a:r>
            <a:r>
              <a:rPr lang="es-CO" sz="1900" noProof="0" dirty="0">
                <a:solidFill>
                  <a:schemeClr val="tx2"/>
                </a:solidFill>
              </a:rPr>
              <a:t>)</a:t>
            </a:r>
          </a:p>
          <a:p>
            <a:pPr lvl="2"/>
            <a:r>
              <a:rPr lang="es-CO" sz="1900" noProof="0" dirty="0">
                <a:solidFill>
                  <a:schemeClr val="tx2"/>
                </a:solidFill>
              </a:rPr>
              <a:t>Componente complementario de ahorro individual</a:t>
            </a:r>
          </a:p>
          <a:p>
            <a:pPr lvl="1"/>
            <a:r>
              <a:rPr lang="es-CO" sz="1900" noProof="0" dirty="0">
                <a:solidFill>
                  <a:schemeClr val="tx2"/>
                </a:solidFill>
              </a:rPr>
              <a:t>Ahorro individual (aportes voluntarios)</a:t>
            </a:r>
          </a:p>
          <a:p>
            <a:pPr marL="0"/>
            <a:r>
              <a:rPr lang="es-CO" sz="1900" noProof="0" dirty="0">
                <a:solidFill>
                  <a:schemeClr val="tx2"/>
                </a:solidFill>
              </a:rPr>
              <a:t>A efectos prácticos se limita la cuantía de las pensiones</a:t>
            </a:r>
          </a:p>
          <a:p>
            <a:pPr marL="0"/>
            <a:r>
              <a:rPr lang="es-CO" sz="1900" noProof="0" dirty="0">
                <a:solidFill>
                  <a:schemeClr val="tx2"/>
                </a:solidFill>
              </a:rPr>
              <a:t>Se establece un régimen de transición</a:t>
            </a:r>
          </a:p>
          <a:p>
            <a:pPr marL="0"/>
            <a:r>
              <a:rPr lang="es-CO" sz="1900" noProof="0" dirty="0">
                <a:solidFill>
                  <a:schemeClr val="tx2"/>
                </a:solidFill>
              </a:rPr>
              <a:t>Vigencia a partir del 01 de julio de 2025</a:t>
            </a:r>
          </a:p>
          <a:p>
            <a:pPr marL="0" indent="0">
              <a:buNone/>
            </a:pPr>
            <a:endParaRPr lang="es-CO" sz="1500" noProof="0" dirty="0">
              <a:solidFill>
                <a:schemeClr val="tx2"/>
              </a:solidFill>
            </a:endParaRPr>
          </a:p>
          <a:p>
            <a:pPr marL="0"/>
            <a:endParaRPr lang="es-CO" sz="1500" noProof="0" dirty="0">
              <a:solidFill>
                <a:schemeClr val="tx2"/>
              </a:solidFill>
            </a:endParaRPr>
          </a:p>
          <a:p>
            <a:pPr marL="0"/>
            <a:endParaRPr lang="es-CO" sz="1500" noProof="0" dirty="0">
              <a:solidFill>
                <a:schemeClr val="tx2"/>
              </a:solidFill>
            </a:endParaRPr>
          </a:p>
          <a:p>
            <a:endParaRPr lang="es-CO" sz="1500" noProof="0" dirty="0">
              <a:solidFill>
                <a:schemeClr val="tx2"/>
              </a:solidFill>
            </a:endParaRPr>
          </a:p>
        </p:txBody>
      </p:sp>
      <p:pic>
        <p:nvPicPr>
          <p:cNvPr id="5" name="Imagen 4">
            <a:extLst>
              <a:ext uri="{FF2B5EF4-FFF2-40B4-BE49-F238E27FC236}">
                <a16:creationId xmlns:a16="http://schemas.microsoft.com/office/drawing/2014/main" id="{0BE639F1-4B53-8A80-F6A0-3E2FA1BF39B3}"/>
              </a:ext>
            </a:extLst>
          </p:cNvPr>
          <p:cNvPicPr>
            <a:picLocks noChangeAspect="1"/>
          </p:cNvPicPr>
          <p:nvPr/>
        </p:nvPicPr>
        <p:blipFill>
          <a:blip r:embed="rId2"/>
          <a:stretch>
            <a:fillRect/>
          </a:stretch>
        </p:blipFill>
        <p:spPr>
          <a:xfrm>
            <a:off x="10590697" y="1"/>
            <a:ext cx="1572126" cy="914400"/>
          </a:xfrm>
          <a:prstGeom prst="rect">
            <a:avLst/>
          </a:prstGeom>
        </p:spPr>
      </p:pic>
    </p:spTree>
    <p:extLst>
      <p:ext uri="{BB962C8B-B14F-4D97-AF65-F5344CB8AC3E}">
        <p14:creationId xmlns:p14="http://schemas.microsoft.com/office/powerpoint/2010/main" val="94710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7A48B4E7-42ED-5BCC-70B5-2E63D53A7418}"/>
              </a:ext>
            </a:extLst>
          </p:cNvPr>
          <p:cNvSpPr>
            <a:spLocks noGrp="1"/>
          </p:cNvSpPr>
          <p:nvPr>
            <p:ph type="title"/>
          </p:nvPr>
        </p:nvSpPr>
        <p:spPr>
          <a:xfrm>
            <a:off x="838199" y="1093788"/>
            <a:ext cx="10506455" cy="2967208"/>
          </a:xfrm>
        </p:spPr>
        <p:txBody>
          <a:bodyPr vert="horz" lIns="91440" tIns="45720" rIns="91440" bIns="45720" rtlCol="0" anchor="b">
            <a:normAutofit/>
          </a:bodyPr>
          <a:lstStyle/>
          <a:p>
            <a:pPr marR="0"/>
            <a:r>
              <a:rPr lang="es-CO" sz="8000" b="0" i="1" u="none" strike="noStrike" kern="1200" baseline="0" noProof="0" dirty="0">
                <a:solidFill>
                  <a:schemeClr val="tx1"/>
                </a:solidFill>
                <a:latin typeface="+mj-lt"/>
                <a:ea typeface="+mj-ea"/>
                <a:cs typeface="+mj-cs"/>
              </a:rPr>
              <a:t>Escenario actual</a:t>
            </a:r>
          </a:p>
        </p:txBody>
      </p:sp>
      <p:sp>
        <p:nvSpPr>
          <p:cNvPr id="9" name="Rectangle 8">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2A0160A3-D4C2-91C0-EB73-95833ECC9122}"/>
              </a:ext>
            </a:extLst>
          </p:cNvPr>
          <p:cNvPicPr>
            <a:picLocks noChangeAspect="1"/>
          </p:cNvPicPr>
          <p:nvPr/>
        </p:nvPicPr>
        <p:blipFill>
          <a:blip r:embed="rId2"/>
          <a:stretch>
            <a:fillRect/>
          </a:stretch>
        </p:blipFill>
        <p:spPr>
          <a:xfrm>
            <a:off x="10590697" y="1"/>
            <a:ext cx="1572126" cy="914400"/>
          </a:xfrm>
          <a:prstGeom prst="rect">
            <a:avLst/>
          </a:prstGeom>
        </p:spPr>
      </p:pic>
    </p:spTree>
    <p:extLst>
      <p:ext uri="{BB962C8B-B14F-4D97-AF65-F5344CB8AC3E}">
        <p14:creationId xmlns:p14="http://schemas.microsoft.com/office/powerpoint/2010/main" val="97660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5" name="Picture 4" descr="Luz sobre silla de ruedas">
            <a:extLst>
              <a:ext uri="{FF2B5EF4-FFF2-40B4-BE49-F238E27FC236}">
                <a16:creationId xmlns:a16="http://schemas.microsoft.com/office/drawing/2014/main" id="{F1039AD0-226C-E9F1-3624-AA5010915D00}"/>
              </a:ext>
            </a:extLst>
          </p:cNvPr>
          <p:cNvPicPr>
            <a:picLocks noChangeAspect="1"/>
          </p:cNvPicPr>
          <p:nvPr/>
        </p:nvPicPr>
        <p:blipFill>
          <a:blip r:embed="rId2"/>
          <a:srcRect l="3124" r="12503"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560A530C-4A46-16AF-9084-0CD301A08E00}"/>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marR="0"/>
            <a:r>
              <a:rPr lang="es-CO" sz="4800" b="0" i="1" u="none" strike="noStrike" baseline="0" noProof="0" dirty="0"/>
              <a:t>PENSIONES DE INVALIDEZ</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Imagen 2">
            <a:extLst>
              <a:ext uri="{FF2B5EF4-FFF2-40B4-BE49-F238E27FC236}">
                <a16:creationId xmlns:a16="http://schemas.microsoft.com/office/drawing/2014/main" id="{BE658624-F43A-349D-1D97-02F948DF29EF}"/>
              </a:ext>
            </a:extLst>
          </p:cNvPr>
          <p:cNvPicPr>
            <a:picLocks noChangeAspect="1"/>
          </p:cNvPicPr>
          <p:nvPr/>
        </p:nvPicPr>
        <p:blipFill>
          <a:blip r:embed="rId3"/>
          <a:stretch>
            <a:fillRect/>
          </a:stretch>
        </p:blipFill>
        <p:spPr>
          <a:xfrm>
            <a:off x="-3886" y="5943600"/>
            <a:ext cx="1572126" cy="914400"/>
          </a:xfrm>
          <a:prstGeom prst="rect">
            <a:avLst/>
          </a:prstGeom>
        </p:spPr>
      </p:pic>
    </p:spTree>
    <p:extLst>
      <p:ext uri="{BB962C8B-B14F-4D97-AF65-F5344CB8AC3E}">
        <p14:creationId xmlns:p14="http://schemas.microsoft.com/office/powerpoint/2010/main" val="2557077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03D99B87-1168-FC49-499B-31EEFF11EA9E}"/>
              </a:ext>
            </a:extLst>
          </p:cNvPr>
          <p:cNvSpPr>
            <a:spLocks noGrp="1"/>
          </p:cNvSpPr>
          <p:nvPr>
            <p:ph type="title"/>
          </p:nvPr>
        </p:nvSpPr>
        <p:spPr>
          <a:xfrm>
            <a:off x="1115568" y="548640"/>
            <a:ext cx="10168128" cy="1179576"/>
          </a:xfrm>
        </p:spPr>
        <p:txBody>
          <a:bodyPr vert="horz" lIns="91440" tIns="45720" rIns="91440" bIns="45720" rtlCol="0" anchor="ctr">
            <a:normAutofit/>
          </a:bodyPr>
          <a:lstStyle/>
          <a:p>
            <a:pPr marR="0"/>
            <a:r>
              <a:rPr lang="es-CO" sz="4000" b="0" i="1" u="none" strike="noStrike" kern="1200" baseline="0" noProof="0" dirty="0">
                <a:solidFill>
                  <a:schemeClr val="tx1"/>
                </a:solidFill>
                <a:latin typeface="+mj-lt"/>
                <a:ea typeface="+mj-ea"/>
                <a:cs typeface="+mj-cs"/>
              </a:rPr>
              <a:t>Consideraciones previas (Origen)</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solidFill>
                <a:prstClr val="white"/>
              </a:solidFill>
              <a:latin typeface="Calibri" panose="020F0502020204030204"/>
            </a:endParaRPr>
          </a:p>
        </p:txBody>
      </p:sp>
      <p:sp>
        <p:nvSpPr>
          <p:cNvPr id="3" name="Marcador de texto 2">
            <a:extLst>
              <a:ext uri="{FF2B5EF4-FFF2-40B4-BE49-F238E27FC236}">
                <a16:creationId xmlns:a16="http://schemas.microsoft.com/office/drawing/2014/main" id="{69188A63-7BC4-66C9-6D3B-85B52B7DFCD2}"/>
              </a:ext>
            </a:extLst>
          </p:cNvPr>
          <p:cNvSpPr>
            <a:spLocks noGrp="1"/>
          </p:cNvSpPr>
          <p:nvPr>
            <p:ph type="body" idx="1"/>
          </p:nvPr>
        </p:nvSpPr>
        <p:spPr>
          <a:xfrm>
            <a:off x="1115568" y="2481943"/>
            <a:ext cx="10168128" cy="3695020"/>
          </a:xfrm>
        </p:spPr>
        <p:txBody>
          <a:bodyPr vert="horz" lIns="91440" tIns="45720" rIns="91440" bIns="45720" rtlCol="0">
            <a:normAutofit/>
          </a:bodyPr>
          <a:lstStyle/>
          <a:p>
            <a:pPr marL="0"/>
            <a:r>
              <a:rPr lang="es-CO" sz="2200" noProof="0" dirty="0"/>
              <a:t>Tratándose de pensiones de invalidez es determinante si se trata de un evento laboral o de origen común, para lo cual entran a jugar, aparentemente de manera coordinada tanto las EPS, las ARL, y los Fondos de Pensiones.</a:t>
            </a:r>
          </a:p>
          <a:p>
            <a:pPr marL="0"/>
            <a:endParaRPr lang="es-CO" sz="2200" noProof="0" dirty="0"/>
          </a:p>
          <a:p>
            <a:pPr marL="0"/>
            <a:r>
              <a:rPr lang="es-CO" sz="2200" noProof="0" dirty="0"/>
              <a:t>Por regla general los eventos que no se determinan como de origen laboral, se tratan como eventos de origen común.</a:t>
            </a:r>
          </a:p>
          <a:p>
            <a:pPr marL="0"/>
            <a:endParaRPr lang="es-CO" sz="2200" noProof="0" dirty="0"/>
          </a:p>
          <a:p>
            <a:pPr marL="0"/>
            <a:r>
              <a:rPr lang="es-CO" sz="2200" noProof="0" dirty="0"/>
              <a:t>Cuando se presenta un evento que afecta la salud, entran en juego, en principio, las EPS y las ARL, cómo pasa a indicarse</a:t>
            </a:r>
          </a:p>
        </p:txBody>
      </p:sp>
      <p:pic>
        <p:nvPicPr>
          <p:cNvPr id="4" name="Imagen 3">
            <a:extLst>
              <a:ext uri="{FF2B5EF4-FFF2-40B4-BE49-F238E27FC236}">
                <a16:creationId xmlns:a16="http://schemas.microsoft.com/office/drawing/2014/main" id="{E6910A9E-DC9D-8768-F687-6A405794154E}"/>
              </a:ext>
            </a:extLst>
          </p:cNvPr>
          <p:cNvPicPr>
            <a:picLocks noChangeAspect="1"/>
          </p:cNvPicPr>
          <p:nvPr/>
        </p:nvPicPr>
        <p:blipFill>
          <a:blip r:embed="rId2"/>
          <a:stretch>
            <a:fillRect/>
          </a:stretch>
        </p:blipFill>
        <p:spPr>
          <a:xfrm>
            <a:off x="10619874" y="5943600"/>
            <a:ext cx="1572126" cy="914400"/>
          </a:xfrm>
          <a:prstGeom prst="rect">
            <a:avLst/>
          </a:prstGeom>
        </p:spPr>
      </p:pic>
    </p:spTree>
    <p:extLst>
      <p:ext uri="{BB962C8B-B14F-4D97-AF65-F5344CB8AC3E}">
        <p14:creationId xmlns:p14="http://schemas.microsoft.com/office/powerpoint/2010/main" val="371180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17E3B383-CBB3-0545-3060-20E40B36D6E4}"/>
              </a:ext>
            </a:extLst>
          </p:cNvPr>
          <p:cNvSpPr>
            <a:spLocks noGrp="1"/>
          </p:cNvSpPr>
          <p:nvPr>
            <p:ph type="title"/>
          </p:nvPr>
        </p:nvSpPr>
        <p:spPr>
          <a:xfrm>
            <a:off x="761803" y="350196"/>
            <a:ext cx="4646904" cy="1624520"/>
          </a:xfrm>
        </p:spPr>
        <p:txBody>
          <a:bodyPr vert="horz" lIns="91440" tIns="45720" rIns="91440" bIns="45720" rtlCol="0" anchor="ctr">
            <a:normAutofit/>
          </a:bodyPr>
          <a:lstStyle/>
          <a:p>
            <a:pPr marR="0" algn="ctr"/>
            <a:r>
              <a:rPr lang="es-CO" sz="4000" b="0" i="1" u="none" strike="noStrike" baseline="0" noProof="0" dirty="0"/>
              <a:t>EPS (Entidades Promotoras de Salud) </a:t>
            </a:r>
          </a:p>
        </p:txBody>
      </p:sp>
      <p:sp>
        <p:nvSpPr>
          <p:cNvPr id="13" name="Título 1">
            <a:extLst>
              <a:ext uri="{FF2B5EF4-FFF2-40B4-BE49-F238E27FC236}">
                <a16:creationId xmlns:a16="http://schemas.microsoft.com/office/drawing/2014/main" id="{AF447DB8-876A-3921-F923-4120AFCFFD82}"/>
              </a:ext>
            </a:extLst>
          </p:cNvPr>
          <p:cNvSpPr txBox="1">
            <a:spLocks/>
          </p:cNvSpPr>
          <p:nvPr/>
        </p:nvSpPr>
        <p:spPr>
          <a:xfrm>
            <a:off x="761802" y="2743200"/>
            <a:ext cx="4646905" cy="36131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228600" algn="just">
              <a:spcAft>
                <a:spcPts val="600"/>
              </a:spcAft>
              <a:buFont typeface="Arial" panose="020B0604020202020204" pitchFamily="34" charset="0"/>
              <a:buChar char="•"/>
            </a:pPr>
            <a:r>
              <a:rPr lang="es-CO" sz="2000" b="1" i="1" noProof="0" dirty="0">
                <a:latin typeface="+mn-lt"/>
                <a:ea typeface="+mn-ea"/>
                <a:cs typeface="+mn-cs"/>
              </a:rPr>
              <a:t>Prestaciones asistenciales     </a:t>
            </a:r>
            <a:r>
              <a:rPr lang="es-CO" sz="2000" i="1" noProof="0" dirty="0">
                <a:latin typeface="+mn-lt"/>
                <a:ea typeface="+mn-ea"/>
                <a:cs typeface="+mn-cs"/>
              </a:rPr>
              <a:t>(Gastos médicos, hospitalarios, quirúrgicos. Medicamentos, prótesis (plan de beneficios) </a:t>
            </a:r>
          </a:p>
          <a:p>
            <a:pPr indent="-228600">
              <a:spcAft>
                <a:spcPts val="600"/>
              </a:spcAft>
              <a:buFont typeface="Arial" panose="020B0604020202020204" pitchFamily="34" charset="0"/>
              <a:buChar char="•"/>
            </a:pPr>
            <a:endParaRPr lang="es-CO" sz="2000" b="0" i="1" u="none" strike="noStrike" baseline="0" noProof="0" dirty="0">
              <a:latin typeface="+mn-lt"/>
              <a:ea typeface="+mn-ea"/>
              <a:cs typeface="+mn-cs"/>
            </a:endParaRPr>
          </a:p>
          <a:p>
            <a:pPr marL="571500" indent="-228600" algn="just">
              <a:spcAft>
                <a:spcPts val="600"/>
              </a:spcAft>
              <a:buFont typeface="Arial" panose="020B0604020202020204" pitchFamily="34" charset="0"/>
              <a:buChar char="•"/>
            </a:pPr>
            <a:r>
              <a:rPr lang="es-CO" sz="2000" b="1" i="1" u="none" strike="noStrike" baseline="0" noProof="0" dirty="0">
                <a:latin typeface="+mn-lt"/>
                <a:ea typeface="+mn-ea"/>
                <a:cs typeface="+mn-cs"/>
              </a:rPr>
              <a:t>Prestaciones Económicas </a:t>
            </a:r>
            <a:r>
              <a:rPr lang="es-CO" sz="2000" b="0" i="1" u="none" strike="noStrike" baseline="0" noProof="0" dirty="0">
                <a:latin typeface="+mn-lt"/>
                <a:ea typeface="+mn-ea"/>
                <a:cs typeface="+mn-cs"/>
              </a:rPr>
              <a:t>(Incapacidades 66% los primeros 90 días, 50% después de los 90 días hasta 180 – AFP- Retoman después de los 540)</a:t>
            </a:r>
            <a:endParaRPr lang="es-CO" sz="2000" i="1" noProof="0" dirty="0">
              <a:latin typeface="+mn-lt"/>
              <a:ea typeface="+mn-ea"/>
              <a:cs typeface="+mn-cs"/>
            </a:endParaRPr>
          </a:p>
        </p:txBody>
      </p:sp>
      <p:pic>
        <p:nvPicPr>
          <p:cNvPr id="14" name="Picture 5" descr="Primer plano de paquetes de píldoras sin abrir">
            <a:extLst>
              <a:ext uri="{FF2B5EF4-FFF2-40B4-BE49-F238E27FC236}">
                <a16:creationId xmlns:a16="http://schemas.microsoft.com/office/drawing/2014/main" id="{7D3338D1-1924-9F2C-7558-17C6C0AE6EF9}"/>
              </a:ext>
            </a:extLst>
          </p:cNvPr>
          <p:cNvPicPr>
            <a:picLocks noChangeAspect="1"/>
          </p:cNvPicPr>
          <p:nvPr/>
        </p:nvPicPr>
        <p:blipFill>
          <a:blip r:embed="rId2"/>
          <a:srcRect l="23771" r="17719"/>
          <a:stretch/>
        </p:blipFill>
        <p:spPr>
          <a:xfrm>
            <a:off x="6096000" y="1"/>
            <a:ext cx="6102825" cy="6858000"/>
          </a:xfrm>
          <a:prstGeom prst="rect">
            <a:avLst/>
          </a:prstGeom>
        </p:spPr>
      </p:pic>
      <p:pic>
        <p:nvPicPr>
          <p:cNvPr id="3" name="Imagen 2">
            <a:extLst>
              <a:ext uri="{FF2B5EF4-FFF2-40B4-BE49-F238E27FC236}">
                <a16:creationId xmlns:a16="http://schemas.microsoft.com/office/drawing/2014/main" id="{E5360F2A-BEF7-2B2C-4148-D72074FD1B60}"/>
              </a:ext>
            </a:extLst>
          </p:cNvPr>
          <p:cNvPicPr>
            <a:picLocks noChangeAspect="1"/>
          </p:cNvPicPr>
          <p:nvPr/>
        </p:nvPicPr>
        <p:blipFill>
          <a:blip r:embed="rId3"/>
          <a:stretch>
            <a:fillRect/>
          </a:stretch>
        </p:blipFill>
        <p:spPr>
          <a:xfrm>
            <a:off x="10644135" y="5943600"/>
            <a:ext cx="1572126" cy="914400"/>
          </a:xfrm>
          <a:prstGeom prst="rect">
            <a:avLst/>
          </a:prstGeom>
        </p:spPr>
      </p:pic>
    </p:spTree>
    <p:extLst>
      <p:ext uri="{BB962C8B-B14F-4D97-AF65-F5344CB8AC3E}">
        <p14:creationId xmlns:p14="http://schemas.microsoft.com/office/powerpoint/2010/main" val="362261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1D7A1-4D35-37D9-3B71-784B12C569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9802FC9-EE98-C50C-ABAF-C2D42ECA0CC2}"/>
              </a:ext>
            </a:extLst>
          </p:cNvPr>
          <p:cNvSpPr>
            <a:spLocks noGrp="1"/>
          </p:cNvSpPr>
          <p:nvPr>
            <p:ph type="title"/>
          </p:nvPr>
        </p:nvSpPr>
        <p:spPr>
          <a:xfrm>
            <a:off x="761802" y="350196"/>
            <a:ext cx="4803255" cy="1624520"/>
          </a:xfrm>
        </p:spPr>
        <p:txBody>
          <a:bodyPr vert="horz" lIns="91440" tIns="45720" rIns="91440" bIns="45720" rtlCol="0" anchor="ctr">
            <a:normAutofit fontScale="90000"/>
          </a:bodyPr>
          <a:lstStyle/>
          <a:p>
            <a:pPr marR="0" algn="ctr"/>
            <a:r>
              <a:rPr lang="es-CO" sz="4000" b="0" i="1" u="none" strike="noStrike" kern="100" baseline="0" noProof="0" dirty="0">
                <a:latin typeface="Aptos SemiBold" panose="020B0004020202020204" pitchFamily="34" charset="0"/>
              </a:rPr>
              <a:t>INVALIDEZ DE ORIGEN LABORAL- ARL </a:t>
            </a:r>
            <a:r>
              <a:rPr lang="es-CO" sz="3100" b="0" i="1" u="none" strike="noStrike" kern="100" baseline="0" noProof="0" dirty="0">
                <a:latin typeface="Aptos SemiBold" panose="020B0004020202020204" pitchFamily="34" charset="0"/>
              </a:rPr>
              <a:t>(Accidente de Trabajo y Enfermedad Laboral)</a:t>
            </a:r>
            <a:endParaRPr lang="es-CO" sz="4000" b="0" i="1" u="none" strike="noStrike" baseline="0" noProof="0" dirty="0"/>
          </a:p>
        </p:txBody>
      </p:sp>
      <p:pic>
        <p:nvPicPr>
          <p:cNvPr id="4" name="Imagen 3">
            <a:extLst>
              <a:ext uri="{FF2B5EF4-FFF2-40B4-BE49-F238E27FC236}">
                <a16:creationId xmlns:a16="http://schemas.microsoft.com/office/drawing/2014/main" id="{3C5B52A6-8823-9284-42C3-38612526EEEC}"/>
              </a:ext>
            </a:extLst>
          </p:cNvPr>
          <p:cNvPicPr>
            <a:picLocks noChangeAspect="1"/>
          </p:cNvPicPr>
          <p:nvPr/>
        </p:nvPicPr>
        <p:blipFill>
          <a:blip r:embed="rId2"/>
          <a:stretch>
            <a:fillRect/>
          </a:stretch>
        </p:blipFill>
        <p:spPr>
          <a:xfrm>
            <a:off x="6309360" y="0"/>
            <a:ext cx="5882640" cy="6858000"/>
          </a:xfrm>
          <a:prstGeom prst="rect">
            <a:avLst/>
          </a:prstGeom>
        </p:spPr>
      </p:pic>
      <p:sp>
        <p:nvSpPr>
          <p:cNvPr id="5" name="CuadroTexto 4">
            <a:extLst>
              <a:ext uri="{FF2B5EF4-FFF2-40B4-BE49-F238E27FC236}">
                <a16:creationId xmlns:a16="http://schemas.microsoft.com/office/drawing/2014/main" id="{E826A299-1EE9-128E-82B7-FB44F736C50F}"/>
              </a:ext>
            </a:extLst>
          </p:cNvPr>
          <p:cNvSpPr txBox="1"/>
          <p:nvPr/>
        </p:nvSpPr>
        <p:spPr>
          <a:xfrm>
            <a:off x="678426" y="2576052"/>
            <a:ext cx="4886631" cy="4231928"/>
          </a:xfrm>
          <a:prstGeom prst="rect">
            <a:avLst/>
          </a:prstGeom>
          <a:noFill/>
        </p:spPr>
        <p:txBody>
          <a:bodyPr wrap="square" rtlCol="0">
            <a:spAutoFit/>
          </a:bodyPr>
          <a:lstStyle/>
          <a:p>
            <a:pPr marL="571500" indent="-228600" algn="just">
              <a:spcAft>
                <a:spcPts val="600"/>
              </a:spcAft>
              <a:buFont typeface="Arial" panose="020B0604020202020204" pitchFamily="34" charset="0"/>
              <a:buChar char="•"/>
            </a:pPr>
            <a:r>
              <a:rPr lang="es-CO" sz="1800" b="1" i="1" noProof="0" dirty="0">
                <a:latin typeface="+mn-lt"/>
                <a:ea typeface="+mn-ea"/>
                <a:cs typeface="+mn-cs"/>
              </a:rPr>
              <a:t>Prestaciones asistenciales </a:t>
            </a:r>
            <a:r>
              <a:rPr lang="es-CO" sz="1800" b="0" i="1" u="none" strike="noStrike" kern="100" baseline="0" noProof="0" dirty="0">
                <a:latin typeface="Aptos SemiBold" panose="020B0004020202020204" pitchFamily="34" charset="0"/>
              </a:rPr>
              <a:t>(Gastos médicos, hospitalarios, quirúrgicos. Medicamentos, prótesis)</a:t>
            </a:r>
            <a:endParaRPr lang="es-CO" sz="1800" i="1" noProof="0" dirty="0">
              <a:latin typeface="+mn-lt"/>
              <a:ea typeface="+mn-ea"/>
              <a:cs typeface="+mn-cs"/>
            </a:endParaRPr>
          </a:p>
          <a:p>
            <a:pPr indent="-228600">
              <a:spcAft>
                <a:spcPts val="600"/>
              </a:spcAft>
              <a:buFont typeface="Arial" panose="020B0604020202020204" pitchFamily="34" charset="0"/>
              <a:buChar char="•"/>
            </a:pPr>
            <a:endParaRPr lang="es-CO" sz="1800" b="0" i="1" u="none" strike="noStrike" baseline="0" noProof="0" dirty="0">
              <a:latin typeface="+mn-lt"/>
              <a:ea typeface="+mn-ea"/>
              <a:cs typeface="+mn-cs"/>
            </a:endParaRPr>
          </a:p>
          <a:p>
            <a:pPr marL="571500" indent="-228600">
              <a:spcAft>
                <a:spcPts val="600"/>
              </a:spcAft>
              <a:buFont typeface="Arial" panose="020B0604020202020204" pitchFamily="34" charset="0"/>
              <a:buChar char="•"/>
            </a:pPr>
            <a:r>
              <a:rPr lang="es-CO" sz="1800" b="1" i="1" u="none" strike="noStrike" baseline="0" noProof="0" dirty="0">
                <a:latin typeface="+mn-lt"/>
                <a:ea typeface="+mn-ea"/>
                <a:cs typeface="+mn-cs"/>
              </a:rPr>
              <a:t>Prestaciones Económicas</a:t>
            </a:r>
          </a:p>
          <a:p>
            <a:pPr marL="1028700" lvl="1" indent="-228600">
              <a:spcAft>
                <a:spcPts val="600"/>
              </a:spcAft>
              <a:buFont typeface="Arial" panose="020B0604020202020204" pitchFamily="34" charset="0"/>
              <a:buChar char="•"/>
            </a:pPr>
            <a:r>
              <a:rPr lang="es-CO" b="0" i="1" u="none" strike="noStrike" kern="100" baseline="0" noProof="0" dirty="0">
                <a:latin typeface="Aptos SemiBold" panose="020B0004020202020204" pitchFamily="34" charset="0"/>
              </a:rPr>
              <a:t>Incapacidad temporal (100% IBL)</a:t>
            </a:r>
          </a:p>
          <a:p>
            <a:pPr marL="1028700" lvl="1" indent="-228600" algn="just">
              <a:spcAft>
                <a:spcPts val="600"/>
              </a:spcAft>
              <a:buFont typeface="Arial" panose="020B0604020202020204" pitchFamily="34" charset="0"/>
              <a:buChar char="•"/>
            </a:pPr>
            <a:r>
              <a:rPr lang="es-CO" b="0" i="1" u="none" strike="noStrike" kern="100" baseline="0" noProof="0" dirty="0">
                <a:latin typeface="Aptos SemiBold" panose="020B0004020202020204" pitchFamily="34" charset="0"/>
              </a:rPr>
              <a:t>Indemnización por indemnización permanente parcial (5% al 49% PCL)</a:t>
            </a:r>
          </a:p>
          <a:p>
            <a:pPr marL="1028700" lvl="1" indent="-228600" algn="just">
              <a:spcAft>
                <a:spcPts val="600"/>
              </a:spcAft>
              <a:buFont typeface="Arial" panose="020B0604020202020204" pitchFamily="34" charset="0"/>
              <a:buChar char="•"/>
            </a:pPr>
            <a:r>
              <a:rPr lang="es-CO" b="0" i="1" u="none" strike="noStrike" kern="100" baseline="0" noProof="0" dirty="0">
                <a:latin typeface="Aptos SemiBold" panose="020B0004020202020204" pitchFamily="34" charset="0"/>
              </a:rPr>
              <a:t>Auxilio funerario (último IBC – Mínimo 5 y Máximo 10 SMLMV)</a:t>
            </a:r>
            <a:endParaRPr lang="es-CO" i="1" kern="100" noProof="0" dirty="0">
              <a:latin typeface="Aptos SemiBold" panose="020B0004020202020204" pitchFamily="34" charset="0"/>
            </a:endParaRPr>
          </a:p>
          <a:p>
            <a:pPr marL="1028700" lvl="1" indent="-228600">
              <a:spcAft>
                <a:spcPts val="600"/>
              </a:spcAft>
              <a:buFont typeface="Arial" panose="020B0604020202020204" pitchFamily="34" charset="0"/>
              <a:buChar char="•"/>
            </a:pPr>
            <a:endParaRPr lang="es-CO" i="1" noProof="0" dirty="0">
              <a:latin typeface="+mn-lt"/>
              <a:ea typeface="+mn-ea"/>
              <a:cs typeface="+mn-cs"/>
            </a:endParaRPr>
          </a:p>
          <a:p>
            <a:endParaRPr lang="es-CO" noProof="0" dirty="0"/>
          </a:p>
        </p:txBody>
      </p:sp>
      <p:pic>
        <p:nvPicPr>
          <p:cNvPr id="3" name="Imagen 2">
            <a:extLst>
              <a:ext uri="{FF2B5EF4-FFF2-40B4-BE49-F238E27FC236}">
                <a16:creationId xmlns:a16="http://schemas.microsoft.com/office/drawing/2014/main" id="{D3E57622-C6BB-B7EC-E90D-8DE5D4900381}"/>
              </a:ext>
            </a:extLst>
          </p:cNvPr>
          <p:cNvPicPr>
            <a:picLocks noChangeAspect="1"/>
          </p:cNvPicPr>
          <p:nvPr/>
        </p:nvPicPr>
        <p:blipFill>
          <a:blip r:embed="rId3"/>
          <a:stretch>
            <a:fillRect/>
          </a:stretch>
        </p:blipFill>
        <p:spPr>
          <a:xfrm>
            <a:off x="10619874" y="5943600"/>
            <a:ext cx="1572126" cy="914400"/>
          </a:xfrm>
          <a:prstGeom prst="rect">
            <a:avLst/>
          </a:prstGeom>
        </p:spPr>
      </p:pic>
    </p:spTree>
    <p:extLst>
      <p:ext uri="{BB962C8B-B14F-4D97-AF65-F5344CB8AC3E}">
        <p14:creationId xmlns:p14="http://schemas.microsoft.com/office/powerpoint/2010/main" val="100843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E94E3F70-68F0-D55A-5A3C-92285A550E45}"/>
              </a:ext>
            </a:extLst>
          </p:cNvPr>
          <p:cNvSpPr>
            <a:spLocks noGrp="1"/>
          </p:cNvSpPr>
          <p:nvPr>
            <p:ph type="title"/>
          </p:nvPr>
        </p:nvSpPr>
        <p:spPr>
          <a:xfrm>
            <a:off x="804316" y="393291"/>
            <a:ext cx="4620584" cy="1897133"/>
          </a:xfrm>
        </p:spPr>
        <p:txBody>
          <a:bodyPr vert="horz" lIns="91440" tIns="45720" rIns="91440" bIns="45720" rtlCol="0" anchor="b">
            <a:normAutofit fontScale="90000"/>
          </a:bodyPr>
          <a:lstStyle/>
          <a:p>
            <a:pPr marR="0" algn="ctr"/>
            <a:r>
              <a:rPr lang="es-CO" b="0" i="1" u="none" strike="noStrike" baseline="0" noProof="0" dirty="0"/>
              <a:t>Pensión por Invalidez  de origen laboral</a:t>
            </a:r>
          </a:p>
        </p:txBody>
      </p:sp>
      <p:pic>
        <p:nvPicPr>
          <p:cNvPr id="5" name="Imagen 4">
            <a:extLst>
              <a:ext uri="{FF2B5EF4-FFF2-40B4-BE49-F238E27FC236}">
                <a16:creationId xmlns:a16="http://schemas.microsoft.com/office/drawing/2014/main" id="{9D19B19A-1DB0-9508-8C25-183A45205155}"/>
              </a:ext>
            </a:extLst>
          </p:cNvPr>
          <p:cNvPicPr>
            <a:picLocks noChangeAspect="1"/>
          </p:cNvPicPr>
          <p:nvPr/>
        </p:nvPicPr>
        <p:blipFill>
          <a:blip r:embed="rId2"/>
          <a:srcRect l="11892" r="116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CuadroTexto 5">
            <a:extLst>
              <a:ext uri="{FF2B5EF4-FFF2-40B4-BE49-F238E27FC236}">
                <a16:creationId xmlns:a16="http://schemas.microsoft.com/office/drawing/2014/main" id="{5AFB2C22-4237-1055-2000-7E3790CD314A}"/>
              </a:ext>
            </a:extLst>
          </p:cNvPr>
          <p:cNvSpPr txBox="1"/>
          <p:nvPr/>
        </p:nvSpPr>
        <p:spPr>
          <a:xfrm>
            <a:off x="707923" y="2664542"/>
            <a:ext cx="5024283" cy="1754326"/>
          </a:xfrm>
          <a:prstGeom prst="rect">
            <a:avLst/>
          </a:prstGeom>
          <a:noFill/>
        </p:spPr>
        <p:txBody>
          <a:bodyPr wrap="square" rtlCol="0">
            <a:spAutoFit/>
          </a:bodyPr>
          <a:lstStyle/>
          <a:p>
            <a:pPr marL="342900" indent="-342900">
              <a:buAutoNum type="arabicPeriod"/>
            </a:pPr>
            <a:r>
              <a:rPr lang="es-CO" noProof="0" dirty="0"/>
              <a:t>Dictamen de Calificación de Invalidez</a:t>
            </a:r>
          </a:p>
          <a:p>
            <a:pPr marL="800100" lvl="1" indent="-342900">
              <a:buAutoNum type="arabicPeriod"/>
            </a:pPr>
            <a:r>
              <a:rPr lang="es-CO" noProof="0" dirty="0"/>
              <a:t>Porcentaje de PCL</a:t>
            </a:r>
          </a:p>
          <a:p>
            <a:pPr marL="800100" lvl="1" indent="-342900">
              <a:buAutoNum type="arabicPeriod"/>
            </a:pPr>
            <a:r>
              <a:rPr lang="es-CO" noProof="0" dirty="0"/>
              <a:t>Fecha de estructuración</a:t>
            </a:r>
          </a:p>
          <a:p>
            <a:pPr marL="800100" lvl="1" indent="-342900">
              <a:buAutoNum type="arabicPeriod"/>
            </a:pPr>
            <a:r>
              <a:rPr lang="es-CO" noProof="0" dirty="0"/>
              <a:t>Origen</a:t>
            </a:r>
          </a:p>
          <a:p>
            <a:pPr lvl="1"/>
            <a:endParaRPr lang="es-CO" noProof="0" dirty="0"/>
          </a:p>
          <a:p>
            <a:pPr marL="800100" lvl="1" indent="-342900">
              <a:buAutoNum type="arabicPeriod"/>
            </a:pPr>
            <a:endParaRPr lang="es-CO" noProof="0" dirty="0"/>
          </a:p>
        </p:txBody>
      </p:sp>
      <p:sp>
        <p:nvSpPr>
          <p:cNvPr id="7" name="CuadroTexto 6">
            <a:extLst>
              <a:ext uri="{FF2B5EF4-FFF2-40B4-BE49-F238E27FC236}">
                <a16:creationId xmlns:a16="http://schemas.microsoft.com/office/drawing/2014/main" id="{B7A7D4E6-5BCC-3A4F-A0DB-898FF1D0F195}"/>
              </a:ext>
            </a:extLst>
          </p:cNvPr>
          <p:cNvSpPr txBox="1"/>
          <p:nvPr/>
        </p:nvSpPr>
        <p:spPr>
          <a:xfrm>
            <a:off x="602466" y="3807908"/>
            <a:ext cx="5024283" cy="923330"/>
          </a:xfrm>
          <a:prstGeom prst="rect">
            <a:avLst/>
          </a:prstGeom>
          <a:noFill/>
        </p:spPr>
        <p:txBody>
          <a:bodyPr wrap="square" rtlCol="0">
            <a:spAutoFit/>
          </a:bodyPr>
          <a:lstStyle/>
          <a:p>
            <a:r>
              <a:rPr lang="es-CO" noProof="0" dirty="0"/>
              <a:t>2. IBL (accidente o enfermedad)</a:t>
            </a:r>
          </a:p>
          <a:p>
            <a:pPr lvl="1"/>
            <a:endParaRPr lang="es-CO" noProof="0" dirty="0"/>
          </a:p>
          <a:p>
            <a:pPr marL="800100" lvl="1" indent="-342900">
              <a:buAutoNum type="arabicPeriod"/>
            </a:pPr>
            <a:endParaRPr lang="es-CO" noProof="0" dirty="0"/>
          </a:p>
        </p:txBody>
      </p:sp>
      <p:graphicFrame>
        <p:nvGraphicFramePr>
          <p:cNvPr id="13" name="Tabla 12">
            <a:extLst>
              <a:ext uri="{FF2B5EF4-FFF2-40B4-BE49-F238E27FC236}">
                <a16:creationId xmlns:a16="http://schemas.microsoft.com/office/drawing/2014/main" id="{D0FC4340-1F78-3C62-4008-A048CBDFF7C8}"/>
              </a:ext>
            </a:extLst>
          </p:cNvPr>
          <p:cNvGraphicFramePr>
            <a:graphicFrameLocks noGrp="1"/>
          </p:cNvGraphicFramePr>
          <p:nvPr>
            <p:extLst>
              <p:ext uri="{D42A27DB-BD31-4B8C-83A1-F6EECF244321}">
                <p14:modId xmlns:p14="http://schemas.microsoft.com/office/powerpoint/2010/main" val="2034714918"/>
              </p:ext>
            </p:extLst>
          </p:nvPr>
        </p:nvGraphicFramePr>
        <p:xfrm>
          <a:off x="645555" y="5076149"/>
          <a:ext cx="3319780" cy="1292024"/>
        </p:xfrm>
        <a:graphic>
          <a:graphicData uri="http://schemas.openxmlformats.org/drawingml/2006/table">
            <a:tbl>
              <a:tblPr firstRow="1" firstCol="1" bandRow="1">
                <a:tableStyleId>{5C22544A-7EE6-4342-B048-85BDC9FD1C3A}</a:tableStyleId>
              </a:tblPr>
              <a:tblGrid>
                <a:gridCol w="1643380">
                  <a:extLst>
                    <a:ext uri="{9D8B030D-6E8A-4147-A177-3AD203B41FA5}">
                      <a16:colId xmlns:a16="http://schemas.microsoft.com/office/drawing/2014/main" val="1223522470"/>
                    </a:ext>
                  </a:extLst>
                </a:gridCol>
                <a:gridCol w="1676400">
                  <a:extLst>
                    <a:ext uri="{9D8B030D-6E8A-4147-A177-3AD203B41FA5}">
                      <a16:colId xmlns:a16="http://schemas.microsoft.com/office/drawing/2014/main" val="2835681921"/>
                    </a:ext>
                  </a:extLst>
                </a:gridCol>
              </a:tblGrid>
              <a:tr h="255740">
                <a:tc>
                  <a:txBody>
                    <a:bodyPr/>
                    <a:lstStyle/>
                    <a:p>
                      <a:pPr marL="457200">
                        <a:lnSpc>
                          <a:spcPct val="115000"/>
                        </a:lnSpc>
                      </a:pPr>
                      <a:r>
                        <a:rPr lang="es-CO" sz="1200" kern="100" noProof="0" dirty="0">
                          <a:effectLst/>
                        </a:rPr>
                        <a:t>50% al 66%</a:t>
                      </a:r>
                      <a:endParaRPr lang="es-CO"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457200">
                        <a:lnSpc>
                          <a:spcPct val="115000"/>
                        </a:lnSpc>
                        <a:spcAft>
                          <a:spcPts val="800"/>
                        </a:spcAft>
                      </a:pPr>
                      <a:r>
                        <a:rPr lang="es-CO" sz="1200" kern="100" noProof="0" dirty="0">
                          <a:effectLst/>
                        </a:rPr>
                        <a:t>60% IBL</a:t>
                      </a:r>
                      <a:endParaRPr lang="es-CO"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5911737"/>
                  </a:ext>
                </a:extLst>
              </a:tr>
              <a:tr h="255740">
                <a:tc>
                  <a:txBody>
                    <a:bodyPr/>
                    <a:lstStyle/>
                    <a:p>
                      <a:pPr marL="457200">
                        <a:lnSpc>
                          <a:spcPct val="115000"/>
                        </a:lnSpc>
                      </a:pPr>
                      <a:r>
                        <a:rPr lang="es-CO" sz="1200" kern="100" noProof="0" dirty="0">
                          <a:effectLst/>
                        </a:rPr>
                        <a:t>&gt; 66%</a:t>
                      </a:r>
                      <a:endParaRPr lang="es-CO"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457200">
                        <a:lnSpc>
                          <a:spcPct val="115000"/>
                        </a:lnSpc>
                        <a:spcAft>
                          <a:spcPts val="800"/>
                        </a:spcAft>
                      </a:pPr>
                      <a:r>
                        <a:rPr lang="es-CO" sz="1200" kern="100" noProof="0" dirty="0">
                          <a:effectLst/>
                        </a:rPr>
                        <a:t>75% IBL</a:t>
                      </a:r>
                      <a:endParaRPr lang="es-CO"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3096526"/>
                  </a:ext>
                </a:extLst>
              </a:tr>
              <a:tr h="524804">
                <a:tc>
                  <a:txBody>
                    <a:bodyPr/>
                    <a:lstStyle/>
                    <a:p>
                      <a:pPr marL="457200">
                        <a:lnSpc>
                          <a:spcPct val="115000"/>
                        </a:lnSpc>
                      </a:pPr>
                      <a:r>
                        <a:rPr lang="es-CO" sz="1200" kern="100" noProof="0" dirty="0">
                          <a:effectLst/>
                        </a:rPr>
                        <a:t>Auxilio de Terceros</a:t>
                      </a:r>
                      <a:endParaRPr lang="es-CO"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457200">
                        <a:lnSpc>
                          <a:spcPct val="115000"/>
                        </a:lnSpc>
                        <a:spcAft>
                          <a:spcPts val="800"/>
                        </a:spcAft>
                      </a:pPr>
                      <a:r>
                        <a:rPr lang="es-CO" sz="1200" kern="100" noProof="0" dirty="0">
                          <a:effectLst/>
                        </a:rPr>
                        <a:t>15% Adicional</a:t>
                      </a:r>
                      <a:endParaRPr lang="es-CO"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3396019"/>
                  </a:ext>
                </a:extLst>
              </a:tr>
              <a:tr h="255740">
                <a:tc>
                  <a:txBody>
                    <a:bodyPr/>
                    <a:lstStyle/>
                    <a:p>
                      <a:pPr marL="457200">
                        <a:lnSpc>
                          <a:spcPct val="115000"/>
                        </a:lnSpc>
                      </a:pPr>
                      <a:r>
                        <a:rPr lang="es-CO" sz="1200" kern="100" noProof="0" dirty="0">
                          <a:effectLst/>
                        </a:rPr>
                        <a:t>Límite 90%</a:t>
                      </a:r>
                      <a:endParaRPr lang="es-CO"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457200">
                        <a:lnSpc>
                          <a:spcPct val="115000"/>
                        </a:lnSpc>
                        <a:spcAft>
                          <a:spcPts val="800"/>
                        </a:spcAft>
                      </a:pPr>
                      <a:r>
                        <a:rPr lang="es-CO" sz="1200" kern="100" noProof="0" dirty="0">
                          <a:effectLst/>
                        </a:rPr>
                        <a:t> </a:t>
                      </a:r>
                      <a:endParaRPr lang="es-CO" sz="12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9264952"/>
                  </a:ext>
                </a:extLst>
              </a:tr>
            </a:tbl>
          </a:graphicData>
        </a:graphic>
      </p:graphicFrame>
      <p:sp>
        <p:nvSpPr>
          <p:cNvPr id="14" name="CuadroTexto 13">
            <a:extLst>
              <a:ext uri="{FF2B5EF4-FFF2-40B4-BE49-F238E27FC236}">
                <a16:creationId xmlns:a16="http://schemas.microsoft.com/office/drawing/2014/main" id="{75B827F7-4CB0-0A74-9DAD-9E811B9A5E74}"/>
              </a:ext>
            </a:extLst>
          </p:cNvPr>
          <p:cNvSpPr txBox="1"/>
          <p:nvPr/>
        </p:nvSpPr>
        <p:spPr>
          <a:xfrm>
            <a:off x="599418" y="4187742"/>
            <a:ext cx="5024283" cy="1200329"/>
          </a:xfrm>
          <a:prstGeom prst="rect">
            <a:avLst/>
          </a:prstGeom>
          <a:noFill/>
        </p:spPr>
        <p:txBody>
          <a:bodyPr wrap="square" rtlCol="0">
            <a:spAutoFit/>
          </a:bodyPr>
          <a:lstStyle/>
          <a:p>
            <a:r>
              <a:rPr lang="es-CO" noProof="0" dirty="0"/>
              <a:t>3. Tasa de reemplazo </a:t>
            </a:r>
          </a:p>
          <a:p>
            <a:pPr lvl="1"/>
            <a:r>
              <a:rPr lang="es-CO" dirty="0"/>
              <a:t>      </a:t>
            </a:r>
          </a:p>
          <a:p>
            <a:pPr lvl="1"/>
            <a:r>
              <a:rPr lang="es-CO" sz="1600" dirty="0"/>
              <a:t>PCL                  Tasa de reemplazo</a:t>
            </a:r>
            <a:endParaRPr lang="es-CO" sz="1600" noProof="0" dirty="0"/>
          </a:p>
          <a:p>
            <a:pPr marL="800100" lvl="1" indent="-342900">
              <a:buAutoNum type="arabicPeriod"/>
            </a:pPr>
            <a:endParaRPr lang="es-CO" noProof="0" dirty="0"/>
          </a:p>
        </p:txBody>
      </p:sp>
      <p:pic>
        <p:nvPicPr>
          <p:cNvPr id="3" name="Imagen 2">
            <a:extLst>
              <a:ext uri="{FF2B5EF4-FFF2-40B4-BE49-F238E27FC236}">
                <a16:creationId xmlns:a16="http://schemas.microsoft.com/office/drawing/2014/main" id="{F52379D9-EEFA-9A82-28EF-68300BC50046}"/>
              </a:ext>
            </a:extLst>
          </p:cNvPr>
          <p:cNvPicPr>
            <a:picLocks noChangeAspect="1"/>
          </p:cNvPicPr>
          <p:nvPr/>
        </p:nvPicPr>
        <p:blipFill>
          <a:blip r:embed="rId3"/>
          <a:stretch>
            <a:fillRect/>
          </a:stretch>
        </p:blipFill>
        <p:spPr>
          <a:xfrm>
            <a:off x="10616826" y="5943590"/>
            <a:ext cx="1572126" cy="914400"/>
          </a:xfrm>
          <a:prstGeom prst="rect">
            <a:avLst/>
          </a:prstGeom>
        </p:spPr>
      </p:pic>
    </p:spTree>
    <p:extLst>
      <p:ext uri="{BB962C8B-B14F-4D97-AF65-F5344CB8AC3E}">
        <p14:creationId xmlns:p14="http://schemas.microsoft.com/office/powerpoint/2010/main" val="1388655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noProof="0" dirty="0"/>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2ADF2B49-665E-3A52-AA08-6A74BB0E258C}"/>
              </a:ext>
            </a:extLst>
          </p:cNvPr>
          <p:cNvSpPr>
            <a:spLocks noGrp="1"/>
          </p:cNvSpPr>
          <p:nvPr>
            <p:ph type="title"/>
          </p:nvPr>
        </p:nvSpPr>
        <p:spPr>
          <a:xfrm>
            <a:off x="724548" y="444660"/>
            <a:ext cx="4646904" cy="1624520"/>
          </a:xfrm>
        </p:spPr>
        <p:txBody>
          <a:bodyPr vert="horz" lIns="91440" tIns="45720" rIns="91440" bIns="45720" rtlCol="0" anchor="ctr">
            <a:normAutofit fontScale="90000"/>
          </a:bodyPr>
          <a:lstStyle/>
          <a:p>
            <a:pPr marR="0" algn="ctr"/>
            <a:r>
              <a:rPr lang="es-CO" sz="4000" b="1" i="1" u="none" strike="noStrike" baseline="0" noProof="0" dirty="0"/>
              <a:t>INVALIDEZ DE ORIGEN COMÚN</a:t>
            </a:r>
            <a:br>
              <a:rPr lang="es-CO" sz="4000" b="1" i="1" u="none" strike="noStrike" baseline="0" noProof="0" dirty="0"/>
            </a:br>
            <a:br>
              <a:rPr lang="es-CO" sz="4000" b="1" i="1" u="none" strike="noStrike" baseline="0" noProof="0" dirty="0"/>
            </a:br>
            <a:r>
              <a:rPr lang="es-CO" sz="3100" b="1" i="1" u="none" strike="noStrike" baseline="0" noProof="0" dirty="0"/>
              <a:t>A cargo de </a:t>
            </a:r>
            <a:r>
              <a:rPr lang="es-CO" sz="3100" b="1" i="1" dirty="0"/>
              <a:t>los F</a:t>
            </a:r>
            <a:r>
              <a:rPr lang="es-CO" sz="3100" b="1" i="1" u="none" strike="noStrike" baseline="0" noProof="0" dirty="0" err="1"/>
              <a:t>ondos</a:t>
            </a:r>
            <a:r>
              <a:rPr lang="es-CO" sz="3100" b="1" i="1" u="none" strike="noStrike" baseline="0" noProof="0" dirty="0"/>
              <a:t> de Pensiones</a:t>
            </a:r>
            <a:r>
              <a:rPr lang="es-CO" sz="4000" b="1" i="1" u="none" strike="noStrike" baseline="0" noProof="0" dirty="0"/>
              <a:t> </a:t>
            </a:r>
          </a:p>
        </p:txBody>
      </p:sp>
      <p:pic>
        <p:nvPicPr>
          <p:cNvPr id="5" name="Picture 4" descr="Logotipo de minusválido en la carretera">
            <a:extLst>
              <a:ext uri="{FF2B5EF4-FFF2-40B4-BE49-F238E27FC236}">
                <a16:creationId xmlns:a16="http://schemas.microsoft.com/office/drawing/2014/main" id="{58E15891-E96F-C89E-BA4B-BDC0686059CD}"/>
              </a:ext>
            </a:extLst>
          </p:cNvPr>
          <p:cNvPicPr>
            <a:picLocks noChangeAspect="1"/>
          </p:cNvPicPr>
          <p:nvPr/>
        </p:nvPicPr>
        <p:blipFill>
          <a:blip r:embed="rId2"/>
          <a:srcRect l="21764" r="11495"/>
          <a:stretch/>
        </p:blipFill>
        <p:spPr>
          <a:xfrm>
            <a:off x="6096000" y="1"/>
            <a:ext cx="6102825" cy="6858000"/>
          </a:xfrm>
          <a:prstGeom prst="rect">
            <a:avLst/>
          </a:prstGeom>
        </p:spPr>
      </p:pic>
      <p:sp>
        <p:nvSpPr>
          <p:cNvPr id="4" name="CuadroTexto 3">
            <a:extLst>
              <a:ext uri="{FF2B5EF4-FFF2-40B4-BE49-F238E27FC236}">
                <a16:creationId xmlns:a16="http://schemas.microsoft.com/office/drawing/2014/main" id="{F23C2099-4E2C-0E94-96BC-D0AA529B94C6}"/>
              </a:ext>
            </a:extLst>
          </p:cNvPr>
          <p:cNvSpPr txBox="1"/>
          <p:nvPr/>
        </p:nvSpPr>
        <p:spPr>
          <a:xfrm>
            <a:off x="521109" y="2974074"/>
            <a:ext cx="4818772" cy="2769989"/>
          </a:xfrm>
          <a:prstGeom prst="rect">
            <a:avLst/>
          </a:prstGeom>
          <a:noFill/>
        </p:spPr>
        <p:txBody>
          <a:bodyPr wrap="square" rtlCol="0">
            <a:spAutoFit/>
          </a:bodyPr>
          <a:lstStyle/>
          <a:p>
            <a:pPr indent="-228600">
              <a:spcAft>
                <a:spcPts val="600"/>
              </a:spcAft>
              <a:buFont typeface="Arial" panose="020B0604020202020204" pitchFamily="34" charset="0"/>
              <a:buChar char="•"/>
            </a:pPr>
            <a:endParaRPr lang="es-CO" sz="1800" b="0" i="1" u="none" strike="noStrike" baseline="0" noProof="0" dirty="0">
              <a:latin typeface="+mn-lt"/>
              <a:ea typeface="+mn-ea"/>
              <a:cs typeface="+mn-cs"/>
            </a:endParaRPr>
          </a:p>
          <a:p>
            <a:pPr marL="571500" indent="-228600">
              <a:spcAft>
                <a:spcPts val="600"/>
              </a:spcAft>
              <a:buFont typeface="Arial" panose="020B0604020202020204" pitchFamily="34" charset="0"/>
              <a:buChar char="•"/>
            </a:pPr>
            <a:r>
              <a:rPr lang="es-CO" sz="1800" b="1" i="1" u="none" strike="noStrike" baseline="0" noProof="0" dirty="0">
                <a:latin typeface="+mn-lt"/>
                <a:ea typeface="+mn-ea"/>
                <a:cs typeface="+mn-cs"/>
              </a:rPr>
              <a:t>Prestaciones Económicas</a:t>
            </a:r>
          </a:p>
          <a:p>
            <a:pPr marL="342900">
              <a:spcAft>
                <a:spcPts val="600"/>
              </a:spcAft>
            </a:pPr>
            <a:endParaRPr lang="es-CO" sz="1800" b="1" i="1" u="none" strike="noStrike" baseline="0" noProof="0" dirty="0">
              <a:latin typeface="+mn-lt"/>
              <a:ea typeface="+mn-ea"/>
              <a:cs typeface="+mn-cs"/>
            </a:endParaRPr>
          </a:p>
          <a:p>
            <a:pPr marL="1028700" lvl="1" indent="-228600">
              <a:spcAft>
                <a:spcPts val="600"/>
              </a:spcAft>
              <a:buFont typeface="Arial" panose="020B0604020202020204" pitchFamily="34" charset="0"/>
              <a:buChar char="•"/>
            </a:pPr>
            <a:r>
              <a:rPr lang="es-CO" b="0" i="1" u="none" strike="noStrike" kern="100" baseline="0" noProof="0" dirty="0">
                <a:latin typeface="Aptos SemiBold" panose="020B0004020202020204" pitchFamily="34" charset="0"/>
              </a:rPr>
              <a:t>Incapacidad temporal (día 181 hasta el día 540)</a:t>
            </a:r>
          </a:p>
          <a:p>
            <a:pPr marL="800100" lvl="1">
              <a:spcAft>
                <a:spcPts val="600"/>
              </a:spcAft>
            </a:pPr>
            <a:endParaRPr lang="es-CO" b="0" i="1" u="none" strike="noStrike" kern="100" baseline="0" noProof="0" dirty="0">
              <a:latin typeface="Aptos SemiBold" panose="020B0004020202020204" pitchFamily="34" charset="0"/>
            </a:endParaRPr>
          </a:p>
          <a:p>
            <a:pPr marL="1028700" lvl="1" indent="-228600">
              <a:spcAft>
                <a:spcPts val="600"/>
              </a:spcAft>
              <a:buFont typeface="Arial" panose="020B0604020202020204" pitchFamily="34" charset="0"/>
              <a:buChar char="•"/>
            </a:pPr>
            <a:r>
              <a:rPr lang="es-CO" i="1" kern="100" noProof="0" dirty="0">
                <a:latin typeface="Aptos SemiBold" panose="020B0004020202020204" pitchFamily="34" charset="0"/>
              </a:rPr>
              <a:t>Pensión de sobrevivientes</a:t>
            </a:r>
            <a:endParaRPr lang="es-CO" b="0" i="1" u="none" strike="noStrike" kern="100" baseline="0" noProof="0" dirty="0">
              <a:latin typeface="Aptos SemiBold" panose="020B0004020202020204" pitchFamily="34" charset="0"/>
            </a:endParaRPr>
          </a:p>
          <a:p>
            <a:endParaRPr lang="es-CO" noProof="0" dirty="0"/>
          </a:p>
        </p:txBody>
      </p:sp>
      <p:pic>
        <p:nvPicPr>
          <p:cNvPr id="3" name="Imagen 2">
            <a:extLst>
              <a:ext uri="{FF2B5EF4-FFF2-40B4-BE49-F238E27FC236}">
                <a16:creationId xmlns:a16="http://schemas.microsoft.com/office/drawing/2014/main" id="{FE26A198-76D3-B1EF-85CC-687DB56BF323}"/>
              </a:ext>
            </a:extLst>
          </p:cNvPr>
          <p:cNvPicPr>
            <a:picLocks noChangeAspect="1"/>
          </p:cNvPicPr>
          <p:nvPr/>
        </p:nvPicPr>
        <p:blipFill>
          <a:blip r:embed="rId3"/>
          <a:stretch>
            <a:fillRect/>
          </a:stretch>
        </p:blipFill>
        <p:spPr>
          <a:xfrm>
            <a:off x="10626699" y="5943601"/>
            <a:ext cx="1572126" cy="914400"/>
          </a:xfrm>
          <a:prstGeom prst="rect">
            <a:avLst/>
          </a:prstGeom>
        </p:spPr>
      </p:pic>
    </p:spTree>
    <p:extLst>
      <p:ext uri="{BB962C8B-B14F-4D97-AF65-F5344CB8AC3E}">
        <p14:creationId xmlns:p14="http://schemas.microsoft.com/office/powerpoint/2010/main" val="1145335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46" name="Rectangle 45">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F5E3A078-8D55-2E93-2919-3D30D615AF37}"/>
              </a:ext>
            </a:extLst>
          </p:cNvPr>
          <p:cNvSpPr>
            <a:spLocks noGrp="1"/>
          </p:cNvSpPr>
          <p:nvPr>
            <p:ph type="title"/>
          </p:nvPr>
        </p:nvSpPr>
        <p:spPr>
          <a:xfrm>
            <a:off x="1028391" y="246733"/>
            <a:ext cx="10822889" cy="1454051"/>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Pensión por Invalidez (común)</a:t>
            </a:r>
          </a:p>
        </p:txBody>
      </p:sp>
      <p:sp>
        <p:nvSpPr>
          <p:cNvPr id="9" name="CuadroTexto 8">
            <a:extLst>
              <a:ext uri="{FF2B5EF4-FFF2-40B4-BE49-F238E27FC236}">
                <a16:creationId xmlns:a16="http://schemas.microsoft.com/office/drawing/2014/main" id="{6D0C7C0C-A4FE-E3FB-34C1-1F37365D3E8D}"/>
              </a:ext>
            </a:extLst>
          </p:cNvPr>
          <p:cNvSpPr txBox="1"/>
          <p:nvPr/>
        </p:nvSpPr>
        <p:spPr>
          <a:xfrm>
            <a:off x="0" y="2421683"/>
            <a:ext cx="5570621" cy="3353476"/>
          </a:xfrm>
          <a:prstGeom prst="rect">
            <a:avLst/>
          </a:prstGeom>
        </p:spPr>
        <p:txBody>
          <a:bodyPr vert="horz" lIns="91440" tIns="45720" rIns="91440" bIns="45720" rtlCol="0" anchor="t">
            <a:normAutofit/>
          </a:bodyPr>
          <a:lstStyle/>
          <a:p>
            <a:pPr marL="1600200" lvl="3" indent="-228600">
              <a:lnSpc>
                <a:spcPct val="90000"/>
              </a:lnSpc>
              <a:buFont typeface="Arial" panose="020B0604020202020204" pitchFamily="34" charset="0"/>
              <a:buChar char="•"/>
            </a:pPr>
            <a:r>
              <a:rPr lang="es-CO" noProof="0" dirty="0">
                <a:solidFill>
                  <a:schemeClr val="tx2"/>
                </a:solidFill>
                <a:effectLst/>
              </a:rPr>
              <a:t>Fecha de estructuración </a:t>
            </a:r>
          </a:p>
          <a:p>
            <a:pPr lvl="3">
              <a:lnSpc>
                <a:spcPct val="90000"/>
              </a:lnSpc>
            </a:pPr>
            <a:endParaRPr lang="es-CO" noProof="0" dirty="0">
              <a:solidFill>
                <a:schemeClr val="tx2"/>
              </a:solidFill>
              <a:effectLst/>
            </a:endParaRPr>
          </a:p>
          <a:p>
            <a:pPr marL="1600200" lvl="3" indent="-228600">
              <a:lnSpc>
                <a:spcPct val="90000"/>
              </a:lnSpc>
              <a:buFont typeface="Arial" panose="020B0604020202020204" pitchFamily="34" charset="0"/>
              <a:buChar char="•"/>
            </a:pPr>
            <a:r>
              <a:rPr lang="es-CO" noProof="0" dirty="0">
                <a:solidFill>
                  <a:schemeClr val="tx2"/>
                </a:solidFill>
                <a:effectLst/>
              </a:rPr>
              <a:t>Fecha de pago (incapacidades)</a:t>
            </a:r>
          </a:p>
          <a:p>
            <a:pPr lvl="3">
              <a:lnSpc>
                <a:spcPct val="90000"/>
              </a:lnSpc>
            </a:pPr>
            <a:endParaRPr lang="es-CO" noProof="0" dirty="0">
              <a:solidFill>
                <a:schemeClr val="tx2"/>
              </a:solidFill>
              <a:effectLst/>
            </a:endParaRPr>
          </a:p>
          <a:p>
            <a:pPr marL="1600200" lvl="3" indent="-228600">
              <a:lnSpc>
                <a:spcPct val="90000"/>
              </a:lnSpc>
              <a:buFont typeface="Arial" panose="020B0604020202020204" pitchFamily="34" charset="0"/>
              <a:buChar char="•"/>
            </a:pPr>
            <a:r>
              <a:rPr lang="es-CO" noProof="0" dirty="0">
                <a:solidFill>
                  <a:schemeClr val="tx2"/>
                </a:solidFill>
                <a:effectLst/>
              </a:rPr>
              <a:t>IBL (10 años o toda la vida laboral)</a:t>
            </a:r>
          </a:p>
          <a:p>
            <a:pPr marL="1600200" lvl="3" indent="-228600">
              <a:lnSpc>
                <a:spcPct val="90000"/>
              </a:lnSpc>
              <a:spcAft>
                <a:spcPts val="800"/>
              </a:spcAft>
              <a:buFont typeface="Arial" panose="020B0604020202020204" pitchFamily="34" charset="0"/>
              <a:buChar char="•"/>
            </a:pPr>
            <a:endParaRPr lang="es-CO" noProof="0" dirty="0">
              <a:solidFill>
                <a:schemeClr val="tx2"/>
              </a:solidFill>
              <a:effectLst/>
            </a:endParaRPr>
          </a:p>
          <a:p>
            <a:pPr marL="1600200" lvl="3" indent="-228600">
              <a:lnSpc>
                <a:spcPct val="90000"/>
              </a:lnSpc>
              <a:spcAft>
                <a:spcPts val="800"/>
              </a:spcAft>
              <a:buFont typeface="Arial" panose="020B0604020202020204" pitchFamily="34" charset="0"/>
              <a:buChar char="•"/>
            </a:pPr>
            <a:r>
              <a:rPr lang="es-CO" noProof="0" dirty="0">
                <a:solidFill>
                  <a:schemeClr val="tx2"/>
                </a:solidFill>
                <a:effectLst/>
              </a:rPr>
              <a:t>Tasa de reemplazo</a:t>
            </a:r>
          </a:p>
          <a:p>
            <a:pPr marL="1600200" lvl="3" indent="-228600">
              <a:lnSpc>
                <a:spcPct val="90000"/>
              </a:lnSpc>
              <a:spcAft>
                <a:spcPts val="800"/>
              </a:spcAft>
              <a:buFont typeface="Arial" panose="020B0604020202020204" pitchFamily="34" charset="0"/>
              <a:buChar char="•"/>
            </a:pPr>
            <a:endParaRPr lang="es-CO" noProof="0" dirty="0">
              <a:solidFill>
                <a:schemeClr val="tx2"/>
              </a:solidFill>
            </a:endParaRPr>
          </a:p>
          <a:p>
            <a:pPr lvl="3" indent="-228600">
              <a:lnSpc>
                <a:spcPct val="90000"/>
              </a:lnSpc>
              <a:spcAft>
                <a:spcPts val="800"/>
              </a:spcAft>
              <a:buFont typeface="Arial" panose="020B0604020202020204" pitchFamily="34" charset="0"/>
              <a:buChar char="•"/>
            </a:pPr>
            <a:endParaRPr lang="es-CO" noProof="0" dirty="0">
              <a:solidFill>
                <a:schemeClr val="tx2"/>
              </a:solidFill>
              <a:effectLst/>
            </a:endParaRPr>
          </a:p>
          <a:p>
            <a:pPr marL="1600200" lvl="3" indent="-228600">
              <a:lnSpc>
                <a:spcPct val="90000"/>
              </a:lnSpc>
              <a:spcAft>
                <a:spcPts val="800"/>
              </a:spcAft>
              <a:buFont typeface="Arial" panose="020B0604020202020204" pitchFamily="34" charset="0"/>
              <a:buChar char="•"/>
            </a:pPr>
            <a:endParaRPr lang="es-CO" noProof="0" dirty="0">
              <a:solidFill>
                <a:schemeClr val="tx2"/>
              </a:solidFill>
            </a:endParaRPr>
          </a:p>
          <a:p>
            <a:pPr marL="1600200" lvl="3" indent="-228600">
              <a:lnSpc>
                <a:spcPct val="90000"/>
              </a:lnSpc>
              <a:spcAft>
                <a:spcPts val="800"/>
              </a:spcAft>
              <a:buFont typeface="Arial" panose="020B0604020202020204" pitchFamily="34" charset="0"/>
              <a:buChar char="•"/>
            </a:pPr>
            <a:endParaRPr lang="es-CO" noProof="0" dirty="0">
              <a:solidFill>
                <a:schemeClr val="tx2"/>
              </a:solidFill>
              <a:effectLst/>
            </a:endParaRPr>
          </a:p>
          <a:p>
            <a:pPr lvl="3" indent="-228600">
              <a:lnSpc>
                <a:spcPct val="90000"/>
              </a:lnSpc>
              <a:spcAft>
                <a:spcPts val="800"/>
              </a:spcAft>
              <a:buFont typeface="Arial" panose="020B0604020202020204" pitchFamily="34" charset="0"/>
              <a:buChar char="•"/>
            </a:pPr>
            <a:endParaRPr lang="es-CO" noProof="0" dirty="0">
              <a:solidFill>
                <a:schemeClr val="tx2"/>
              </a:solidFill>
              <a:effectLst/>
            </a:endParaRPr>
          </a:p>
        </p:txBody>
      </p:sp>
      <p:grpSp>
        <p:nvGrpSpPr>
          <p:cNvPr id="48" name="Group 47">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9" name="Freeform: Shape 48">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50" name="Freeform: Shape 49">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51" name="Freeform: Shape 50">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52" name="Freeform: Shape 51">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graphicFrame>
        <p:nvGraphicFramePr>
          <p:cNvPr id="10" name="Tabla 9">
            <a:extLst>
              <a:ext uri="{FF2B5EF4-FFF2-40B4-BE49-F238E27FC236}">
                <a16:creationId xmlns:a16="http://schemas.microsoft.com/office/drawing/2014/main" id="{926364C4-FD28-E796-A42C-C15ADA738B42}"/>
              </a:ext>
            </a:extLst>
          </p:cNvPr>
          <p:cNvGraphicFramePr>
            <a:graphicFrameLocks noGrp="1"/>
          </p:cNvGraphicFramePr>
          <p:nvPr>
            <p:extLst>
              <p:ext uri="{D42A27DB-BD31-4B8C-83A1-F6EECF244321}">
                <p14:modId xmlns:p14="http://schemas.microsoft.com/office/powerpoint/2010/main" val="2020694124"/>
              </p:ext>
            </p:extLst>
          </p:nvPr>
        </p:nvGraphicFramePr>
        <p:xfrm>
          <a:off x="7203441" y="1700784"/>
          <a:ext cx="4600804" cy="4379977"/>
        </p:xfrm>
        <a:graphic>
          <a:graphicData uri="http://schemas.openxmlformats.org/drawingml/2006/table">
            <a:tbl>
              <a:tblPr firstRow="1" firstCol="1" bandRow="1">
                <a:tableStyleId>{3B4B98B0-60AC-42C2-AFA5-B58CD77FA1E5}</a:tableStyleId>
              </a:tblPr>
              <a:tblGrid>
                <a:gridCol w="2110604">
                  <a:extLst>
                    <a:ext uri="{9D8B030D-6E8A-4147-A177-3AD203B41FA5}">
                      <a16:colId xmlns:a16="http://schemas.microsoft.com/office/drawing/2014/main" val="1710430929"/>
                    </a:ext>
                  </a:extLst>
                </a:gridCol>
                <a:gridCol w="2490200">
                  <a:extLst>
                    <a:ext uri="{9D8B030D-6E8A-4147-A177-3AD203B41FA5}">
                      <a16:colId xmlns:a16="http://schemas.microsoft.com/office/drawing/2014/main" val="928776667"/>
                    </a:ext>
                  </a:extLst>
                </a:gridCol>
              </a:tblGrid>
              <a:tr h="2013148">
                <a:tc>
                  <a:txBody>
                    <a:bodyPr/>
                    <a:lstStyle/>
                    <a:p>
                      <a:pPr marL="457200">
                        <a:lnSpc>
                          <a:spcPct val="115000"/>
                        </a:lnSpc>
                      </a:pPr>
                      <a:r>
                        <a:rPr lang="es-CO" sz="1900" kern="100" noProof="0" dirty="0">
                          <a:effectLst/>
                        </a:rPr>
                        <a:t>50% al 66%</a:t>
                      </a:r>
                      <a:endParaRPr lang="es-CO" sz="19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108949" marR="108949" marT="0" marB="0"/>
                </a:tc>
                <a:tc>
                  <a:txBody>
                    <a:bodyPr/>
                    <a:lstStyle/>
                    <a:p>
                      <a:pPr marL="457200">
                        <a:lnSpc>
                          <a:spcPct val="115000"/>
                        </a:lnSpc>
                        <a:spcAft>
                          <a:spcPts val="800"/>
                        </a:spcAft>
                      </a:pPr>
                      <a:r>
                        <a:rPr lang="es-CO" sz="1900" kern="100" noProof="0" dirty="0">
                          <a:effectLst/>
                        </a:rPr>
                        <a:t>45% IBL + 1.5% por cada 50 semanas luego de las 500</a:t>
                      </a:r>
                      <a:endParaRPr lang="es-CO" sz="19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108949" marR="108949" marT="0" marB="0"/>
                </a:tc>
                <a:extLst>
                  <a:ext uri="{0D108BD9-81ED-4DB2-BD59-A6C34878D82A}">
                    <a16:rowId xmlns:a16="http://schemas.microsoft.com/office/drawing/2014/main" val="2421826546"/>
                  </a:ext>
                </a:extLst>
              </a:tr>
              <a:tr h="1681255">
                <a:tc>
                  <a:txBody>
                    <a:bodyPr/>
                    <a:lstStyle/>
                    <a:p>
                      <a:pPr marL="457200">
                        <a:lnSpc>
                          <a:spcPct val="115000"/>
                        </a:lnSpc>
                      </a:pPr>
                      <a:r>
                        <a:rPr lang="es-CO" sz="1900" kern="100" noProof="0" dirty="0">
                          <a:effectLst/>
                        </a:rPr>
                        <a:t>&gt; 66%</a:t>
                      </a:r>
                      <a:endParaRPr lang="es-CO" sz="19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108949" marR="108949" marT="0" marB="0"/>
                </a:tc>
                <a:tc>
                  <a:txBody>
                    <a:bodyPr/>
                    <a:lstStyle/>
                    <a:p>
                      <a:pPr marL="457200">
                        <a:lnSpc>
                          <a:spcPct val="115000"/>
                        </a:lnSpc>
                        <a:spcAft>
                          <a:spcPts val="800"/>
                        </a:spcAft>
                      </a:pPr>
                      <a:r>
                        <a:rPr lang="es-CO" sz="1900" kern="100" noProof="0" dirty="0">
                          <a:effectLst/>
                        </a:rPr>
                        <a:t>54% IBL+ 2% por cada 50 semanas luego de las 800</a:t>
                      </a:r>
                      <a:endParaRPr lang="es-CO" sz="19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108949" marR="108949" marT="0" marB="0"/>
                </a:tc>
                <a:extLst>
                  <a:ext uri="{0D108BD9-81ED-4DB2-BD59-A6C34878D82A}">
                    <a16:rowId xmlns:a16="http://schemas.microsoft.com/office/drawing/2014/main" val="3174517087"/>
                  </a:ext>
                </a:extLst>
              </a:tr>
              <a:tr h="685574">
                <a:tc>
                  <a:txBody>
                    <a:bodyPr/>
                    <a:lstStyle/>
                    <a:p>
                      <a:pPr marL="457200">
                        <a:lnSpc>
                          <a:spcPct val="115000"/>
                        </a:lnSpc>
                      </a:pPr>
                      <a:r>
                        <a:rPr lang="es-CO" sz="1900" kern="100" noProof="0" dirty="0">
                          <a:effectLst/>
                        </a:rPr>
                        <a:t>Límite 75%</a:t>
                      </a:r>
                      <a:endParaRPr lang="es-CO" sz="19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108949" marR="108949" marT="0" marB="0"/>
                </a:tc>
                <a:tc>
                  <a:txBody>
                    <a:bodyPr/>
                    <a:lstStyle/>
                    <a:p>
                      <a:pPr marL="457200">
                        <a:lnSpc>
                          <a:spcPct val="115000"/>
                        </a:lnSpc>
                        <a:spcAft>
                          <a:spcPts val="800"/>
                        </a:spcAft>
                      </a:pPr>
                      <a:r>
                        <a:rPr lang="es-CO" sz="1900" kern="100" noProof="0" dirty="0">
                          <a:effectLst/>
                        </a:rPr>
                        <a:t> </a:t>
                      </a:r>
                      <a:endParaRPr lang="es-CO" sz="19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108949" marR="108949" marT="0" marB="0"/>
                </a:tc>
                <a:extLst>
                  <a:ext uri="{0D108BD9-81ED-4DB2-BD59-A6C34878D82A}">
                    <a16:rowId xmlns:a16="http://schemas.microsoft.com/office/drawing/2014/main" val="1083718134"/>
                  </a:ext>
                </a:extLst>
              </a:tr>
            </a:tbl>
          </a:graphicData>
        </a:graphic>
      </p:graphicFrame>
      <p:pic>
        <p:nvPicPr>
          <p:cNvPr id="3" name="Imagen 2">
            <a:extLst>
              <a:ext uri="{FF2B5EF4-FFF2-40B4-BE49-F238E27FC236}">
                <a16:creationId xmlns:a16="http://schemas.microsoft.com/office/drawing/2014/main" id="{DECB10B7-5B69-0868-401B-F240795771B7}"/>
              </a:ext>
            </a:extLst>
          </p:cNvPr>
          <p:cNvPicPr>
            <a:picLocks noChangeAspect="1"/>
          </p:cNvPicPr>
          <p:nvPr/>
        </p:nvPicPr>
        <p:blipFill>
          <a:blip r:embed="rId2"/>
          <a:stretch>
            <a:fillRect/>
          </a:stretch>
        </p:blipFill>
        <p:spPr>
          <a:xfrm>
            <a:off x="0" y="5960314"/>
            <a:ext cx="1572126" cy="914400"/>
          </a:xfrm>
          <a:prstGeom prst="rect">
            <a:avLst/>
          </a:prstGeom>
        </p:spPr>
      </p:pic>
    </p:spTree>
    <p:extLst>
      <p:ext uri="{BB962C8B-B14F-4D97-AF65-F5344CB8AC3E}">
        <p14:creationId xmlns:p14="http://schemas.microsoft.com/office/powerpoint/2010/main" val="276901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2" name="Rectangle 11">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4AD6C092-B631-7420-C01A-098E28ED8858}"/>
              </a:ext>
            </a:extLst>
          </p:cNvPr>
          <p:cNvSpPr>
            <a:spLocks noGrp="1"/>
          </p:cNvSpPr>
          <p:nvPr>
            <p:ph type="title"/>
          </p:nvPr>
        </p:nvSpPr>
        <p:spPr>
          <a:xfrm>
            <a:off x="804672" y="802955"/>
            <a:ext cx="4766330" cy="1454051"/>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Otros aspectos importantes</a:t>
            </a:r>
          </a:p>
        </p:txBody>
      </p:sp>
      <p:sp>
        <p:nvSpPr>
          <p:cNvPr id="3" name="Marcador de texto 2">
            <a:extLst>
              <a:ext uri="{FF2B5EF4-FFF2-40B4-BE49-F238E27FC236}">
                <a16:creationId xmlns:a16="http://schemas.microsoft.com/office/drawing/2014/main" id="{D264706C-9CE3-CF13-CD71-92423EAC38CB}"/>
              </a:ext>
            </a:extLst>
          </p:cNvPr>
          <p:cNvSpPr>
            <a:spLocks noGrp="1"/>
          </p:cNvSpPr>
          <p:nvPr>
            <p:ph type="body" idx="1"/>
          </p:nvPr>
        </p:nvSpPr>
        <p:spPr>
          <a:xfrm>
            <a:off x="804673" y="2421683"/>
            <a:ext cx="4092448" cy="3353476"/>
          </a:xfrm>
        </p:spPr>
        <p:txBody>
          <a:bodyPr vert="horz" lIns="91440" tIns="45720" rIns="91440" bIns="45720" rtlCol="0" anchor="t">
            <a:normAutofit lnSpcReduction="10000"/>
          </a:bodyPr>
          <a:lstStyle/>
          <a:p>
            <a:r>
              <a:rPr lang="es-CO" sz="2000" noProof="0" dirty="0">
                <a:solidFill>
                  <a:schemeClr val="tx2"/>
                </a:solidFill>
              </a:rPr>
              <a:t>Proceso de calificación </a:t>
            </a:r>
          </a:p>
          <a:p>
            <a:pPr lvl="1"/>
            <a:r>
              <a:rPr lang="es-CO" sz="1600" noProof="0" dirty="0">
                <a:solidFill>
                  <a:schemeClr val="tx2"/>
                </a:solidFill>
              </a:rPr>
              <a:t>Inicio</a:t>
            </a:r>
          </a:p>
          <a:p>
            <a:pPr lvl="1"/>
            <a:r>
              <a:rPr lang="es-CO" sz="1600" noProof="0" dirty="0">
                <a:solidFill>
                  <a:schemeClr val="tx2"/>
                </a:solidFill>
              </a:rPr>
              <a:t>Origen</a:t>
            </a:r>
          </a:p>
          <a:p>
            <a:pPr lvl="2"/>
            <a:r>
              <a:rPr lang="es-CO" sz="1050" noProof="0" dirty="0">
                <a:solidFill>
                  <a:schemeClr val="tx2"/>
                </a:solidFill>
              </a:rPr>
              <a:t>EPS determina y envía al Fondo o ARL</a:t>
            </a:r>
          </a:p>
          <a:p>
            <a:pPr lvl="2"/>
            <a:r>
              <a:rPr lang="es-CO" sz="1050" noProof="0" dirty="0">
                <a:solidFill>
                  <a:schemeClr val="tx2"/>
                </a:solidFill>
              </a:rPr>
              <a:t>Posibilidad de recursos (JRCI – JNCI)</a:t>
            </a:r>
          </a:p>
          <a:p>
            <a:pPr lvl="2"/>
            <a:r>
              <a:rPr lang="es-CO" sz="1050" noProof="0" dirty="0">
                <a:solidFill>
                  <a:schemeClr val="tx2"/>
                </a:solidFill>
              </a:rPr>
              <a:t>Posibilidad de demandar origen  ¿?</a:t>
            </a:r>
          </a:p>
          <a:p>
            <a:pPr lvl="1"/>
            <a:r>
              <a:rPr lang="es-CO" sz="1600" noProof="0" dirty="0">
                <a:solidFill>
                  <a:schemeClr val="tx2"/>
                </a:solidFill>
              </a:rPr>
              <a:t>PCL (Deficiencia y Rol Laboral)</a:t>
            </a:r>
          </a:p>
          <a:p>
            <a:pPr lvl="1"/>
            <a:r>
              <a:rPr lang="es-CO" sz="1600" noProof="0" dirty="0">
                <a:solidFill>
                  <a:schemeClr val="tx2"/>
                </a:solidFill>
              </a:rPr>
              <a:t>Fecha de estructuración</a:t>
            </a:r>
          </a:p>
          <a:p>
            <a:pPr lvl="1"/>
            <a:r>
              <a:rPr lang="es-CO" sz="1600" noProof="0" dirty="0">
                <a:solidFill>
                  <a:schemeClr val="tx2"/>
                </a:solidFill>
              </a:rPr>
              <a:t>Recursos (un trámite puede ir 2 veces a la Junta)</a:t>
            </a:r>
          </a:p>
          <a:p>
            <a:r>
              <a:rPr lang="es-CO" sz="2000" noProof="0" dirty="0">
                <a:solidFill>
                  <a:schemeClr val="tx2"/>
                </a:solidFill>
              </a:rPr>
              <a:t>Revisión (cada 3 años)</a:t>
            </a:r>
          </a:p>
          <a:p>
            <a:r>
              <a:rPr lang="es-CO" sz="2000" noProof="0" dirty="0">
                <a:solidFill>
                  <a:schemeClr val="tx2"/>
                </a:solidFill>
              </a:rPr>
              <a:t>Capacidad laboral residual</a:t>
            </a:r>
          </a:p>
          <a:p>
            <a:endParaRPr lang="es-CO" sz="1800" noProof="0" dirty="0">
              <a:solidFill>
                <a:schemeClr val="tx2"/>
              </a:solidFill>
            </a:endParaRPr>
          </a:p>
        </p:txBody>
      </p:sp>
      <p:grpSp>
        <p:nvGrpSpPr>
          <p:cNvPr id="14" name="Group 13">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15" name="Freeform: Shape 14">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6" name="Freeform: Shape 15">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7" name="Freeform: Shape 16">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Freeform: Shape 17">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pic>
        <p:nvPicPr>
          <p:cNvPr id="7" name="Graphic 6" descr="Marca de verificación">
            <a:extLst>
              <a:ext uri="{FF2B5EF4-FFF2-40B4-BE49-F238E27FC236}">
                <a16:creationId xmlns:a16="http://schemas.microsoft.com/office/drawing/2014/main" id="{B3F1D4EC-1D76-76A7-6B25-9E860468F7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8392" y="1819656"/>
            <a:ext cx="4142232" cy="4142232"/>
          </a:xfrm>
          <a:prstGeom prst="rect">
            <a:avLst/>
          </a:prstGeom>
        </p:spPr>
      </p:pic>
      <p:pic>
        <p:nvPicPr>
          <p:cNvPr id="5" name="Imagen 4">
            <a:extLst>
              <a:ext uri="{FF2B5EF4-FFF2-40B4-BE49-F238E27FC236}">
                <a16:creationId xmlns:a16="http://schemas.microsoft.com/office/drawing/2014/main" id="{E155BB98-B00E-9921-4516-A292ED3027DF}"/>
              </a:ext>
            </a:extLst>
          </p:cNvPr>
          <p:cNvPicPr>
            <a:picLocks noChangeAspect="1"/>
          </p:cNvPicPr>
          <p:nvPr/>
        </p:nvPicPr>
        <p:blipFill>
          <a:blip r:embed="rId4"/>
          <a:stretch>
            <a:fillRect/>
          </a:stretch>
        </p:blipFill>
        <p:spPr>
          <a:xfrm>
            <a:off x="-1" y="5939836"/>
            <a:ext cx="1572126" cy="914400"/>
          </a:xfrm>
          <a:prstGeom prst="rect">
            <a:avLst/>
          </a:prstGeom>
        </p:spPr>
      </p:pic>
    </p:spTree>
    <p:extLst>
      <p:ext uri="{BB962C8B-B14F-4D97-AF65-F5344CB8AC3E}">
        <p14:creationId xmlns:p14="http://schemas.microsoft.com/office/powerpoint/2010/main" val="153297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4DB13-5973-06EE-D643-7A6B72A169D0}"/>
            </a:ext>
          </a:extLst>
        </p:cNvPr>
        <p:cNvGrpSpPr/>
        <p:nvPr/>
      </p:nvGrpSpPr>
      <p:grpSpPr>
        <a:xfrm>
          <a:off x="0" y="0"/>
          <a:ext cx="0" cy="0"/>
          <a:chOff x="0" y="0"/>
          <a:chExt cx="0" cy="0"/>
        </a:xfrm>
      </p:grpSpPr>
      <p:sp>
        <p:nvSpPr>
          <p:cNvPr id="11" name="Título 1">
            <a:extLst>
              <a:ext uri="{FF2B5EF4-FFF2-40B4-BE49-F238E27FC236}">
                <a16:creationId xmlns:a16="http://schemas.microsoft.com/office/drawing/2014/main" id="{572A049B-D4BB-CB7E-166B-C20BCAE7AA66}"/>
              </a:ext>
            </a:extLst>
          </p:cNvPr>
          <p:cNvSpPr>
            <a:spLocks noGrp="1"/>
          </p:cNvSpPr>
          <p:nvPr>
            <p:ph type="title"/>
          </p:nvPr>
        </p:nvSpPr>
        <p:spPr>
          <a:xfrm>
            <a:off x="1805386" y="555628"/>
            <a:ext cx="8437503" cy="1800526"/>
          </a:xfrm>
        </p:spPr>
        <p:txBody>
          <a:bodyPr vert="horz" lIns="91440" tIns="45720" rIns="91440" bIns="45720" rtlCol="0" anchor="ctr">
            <a:normAutofit/>
          </a:bodyPr>
          <a:lstStyle/>
          <a:p>
            <a:pPr marR="0" algn="ctr"/>
            <a:r>
              <a:rPr lang="es-CO" sz="3600" i="1" dirty="0"/>
              <a:t>¿</a:t>
            </a:r>
            <a:r>
              <a:rPr lang="es-CO" sz="3600" i="1" noProof="0" dirty="0"/>
              <a:t>Quienes somos?</a:t>
            </a:r>
            <a:endParaRPr lang="es-CO" sz="3600" b="0" i="1" u="none" strike="noStrike" baseline="0" noProof="0" dirty="0"/>
          </a:p>
        </p:txBody>
      </p:sp>
      <p:sp>
        <p:nvSpPr>
          <p:cNvPr id="13" name="Título 1">
            <a:extLst>
              <a:ext uri="{FF2B5EF4-FFF2-40B4-BE49-F238E27FC236}">
                <a16:creationId xmlns:a16="http://schemas.microsoft.com/office/drawing/2014/main" id="{5A42DA1A-65D7-563D-2B26-A04CD1CF0F1E}"/>
              </a:ext>
            </a:extLst>
          </p:cNvPr>
          <p:cNvSpPr txBox="1">
            <a:spLocks/>
          </p:cNvSpPr>
          <p:nvPr/>
        </p:nvSpPr>
        <p:spPr>
          <a:xfrm>
            <a:off x="688258" y="2190541"/>
            <a:ext cx="10491019" cy="4288917"/>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600"/>
              </a:spcAft>
            </a:pPr>
            <a:r>
              <a:rPr lang="es-CO" sz="2000" i="1" dirty="0">
                <a:latin typeface="+mn-lt"/>
                <a:ea typeface="+mn-ea"/>
                <a:cs typeface="+mn-cs"/>
              </a:rPr>
              <a:t>Somos una oficina de abogados fundada en el año 2004, desde su fundación dedicada exclusivamente a temas pensionales y de derecho laboral individual.</a:t>
            </a:r>
          </a:p>
          <a:p>
            <a:pPr algn="just">
              <a:spcAft>
                <a:spcPts val="600"/>
              </a:spcAft>
            </a:pPr>
            <a:endParaRPr lang="es-CO" sz="2000" i="1" dirty="0">
              <a:latin typeface="+mn-lt"/>
              <a:ea typeface="+mn-ea"/>
              <a:cs typeface="+mn-cs"/>
            </a:endParaRPr>
          </a:p>
          <a:p>
            <a:pPr algn="just">
              <a:spcAft>
                <a:spcPts val="600"/>
              </a:spcAft>
            </a:pPr>
            <a:r>
              <a:rPr lang="es-CO" sz="2000" i="1" dirty="0">
                <a:latin typeface="+mn-lt"/>
                <a:ea typeface="+mn-ea"/>
                <a:cs typeface="+mn-cs"/>
              </a:rPr>
              <a:t>Quienes hoy se dirigen a ustedes son:</a:t>
            </a:r>
          </a:p>
          <a:p>
            <a:pPr algn="just">
              <a:spcAft>
                <a:spcPts val="600"/>
              </a:spcAft>
            </a:pPr>
            <a:endParaRPr lang="es-CO" sz="2000" i="1" dirty="0">
              <a:latin typeface="+mn-lt"/>
              <a:ea typeface="+mn-ea"/>
              <a:cs typeface="+mn-cs"/>
            </a:endParaRPr>
          </a:p>
          <a:p>
            <a:pPr marL="342900" indent="-342900" algn="just">
              <a:spcAft>
                <a:spcPts val="600"/>
              </a:spcAft>
              <a:buFontTx/>
              <a:buChar char="-"/>
            </a:pPr>
            <a:r>
              <a:rPr lang="es-CO" sz="2000" i="1" dirty="0">
                <a:latin typeface="+mn-lt"/>
                <a:ea typeface="+mn-ea"/>
                <a:cs typeface="+mn-cs"/>
              </a:rPr>
              <a:t>PABLO MENDEZ CORTES, Abogado de la U. Santo Tomás, especialista en derecho Laboral y de la Seguridad Social, y en derecho Administrativo.</a:t>
            </a:r>
          </a:p>
          <a:p>
            <a:pPr algn="just">
              <a:spcAft>
                <a:spcPts val="600"/>
              </a:spcAft>
            </a:pPr>
            <a:endParaRPr lang="es-CO" sz="2000" i="1" dirty="0">
              <a:latin typeface="+mn-lt"/>
              <a:ea typeface="+mn-ea"/>
              <a:cs typeface="+mn-cs"/>
            </a:endParaRPr>
          </a:p>
          <a:p>
            <a:pPr marL="342900" indent="-342900" algn="just">
              <a:spcAft>
                <a:spcPts val="600"/>
              </a:spcAft>
              <a:buFontTx/>
              <a:buChar char="-"/>
            </a:pPr>
            <a:r>
              <a:rPr lang="es-CO" sz="2000" i="1" dirty="0">
                <a:latin typeface="+mn-lt"/>
                <a:ea typeface="+mn-ea"/>
                <a:cs typeface="+mn-cs"/>
              </a:rPr>
              <a:t>GONZALO BRIJALDO SUAREZ, Abogado de la U. Católica de Colombia, especialista en derecho Laboral y de la Seguridad Social.</a:t>
            </a:r>
          </a:p>
          <a:p>
            <a:pPr algn="just">
              <a:spcAft>
                <a:spcPts val="600"/>
              </a:spcAft>
            </a:pPr>
            <a:endParaRPr lang="es-CO" sz="2000" i="1" dirty="0">
              <a:latin typeface="+mn-lt"/>
              <a:ea typeface="+mn-ea"/>
              <a:cs typeface="+mn-cs"/>
            </a:endParaRPr>
          </a:p>
          <a:p>
            <a:pPr algn="just">
              <a:spcAft>
                <a:spcPts val="600"/>
              </a:spcAft>
            </a:pPr>
            <a:r>
              <a:rPr lang="es-CO" sz="2000" i="1" dirty="0">
                <a:latin typeface="+mn-lt"/>
                <a:ea typeface="+mn-ea"/>
                <a:cs typeface="+mn-cs"/>
              </a:rPr>
              <a:t>Ambos somos abogados litigantes, cada uno durante más de 20 años en asuntos del derecho del trabajo, asesoría a entidades públicas y manejo de contingencias derivadas de pensiones legales y patronales relativos a pensiones en entidades en liquidación.</a:t>
            </a:r>
          </a:p>
          <a:p>
            <a:pPr algn="just">
              <a:spcAft>
                <a:spcPts val="600"/>
              </a:spcAft>
            </a:pPr>
            <a:endParaRPr lang="es-CO" sz="2000" i="1" dirty="0">
              <a:latin typeface="+mn-lt"/>
              <a:ea typeface="+mn-ea"/>
              <a:cs typeface="+mn-cs"/>
            </a:endParaRPr>
          </a:p>
          <a:p>
            <a:pPr algn="just">
              <a:spcAft>
                <a:spcPts val="600"/>
              </a:spcAft>
            </a:pPr>
            <a:endParaRPr lang="es-CO" sz="2000" i="1" dirty="0">
              <a:latin typeface="+mn-lt"/>
              <a:ea typeface="+mn-ea"/>
              <a:cs typeface="+mn-cs"/>
            </a:endParaRPr>
          </a:p>
        </p:txBody>
      </p:sp>
      <p:pic>
        <p:nvPicPr>
          <p:cNvPr id="12" name="Imagen 11">
            <a:extLst>
              <a:ext uri="{FF2B5EF4-FFF2-40B4-BE49-F238E27FC236}">
                <a16:creationId xmlns:a16="http://schemas.microsoft.com/office/drawing/2014/main" id="{AA1A8EC5-C48C-B770-7D37-8D7DD88D2493}"/>
              </a:ext>
            </a:extLst>
          </p:cNvPr>
          <p:cNvPicPr>
            <a:picLocks noChangeAspect="1"/>
          </p:cNvPicPr>
          <p:nvPr/>
        </p:nvPicPr>
        <p:blipFill>
          <a:blip r:embed="rId2"/>
          <a:stretch>
            <a:fillRect/>
          </a:stretch>
        </p:blipFill>
        <p:spPr>
          <a:xfrm>
            <a:off x="10590697" y="1"/>
            <a:ext cx="1572126" cy="914400"/>
          </a:xfrm>
          <a:prstGeom prst="rect">
            <a:avLst/>
          </a:prstGeom>
        </p:spPr>
      </p:pic>
    </p:spTree>
    <p:extLst>
      <p:ext uri="{BB962C8B-B14F-4D97-AF65-F5344CB8AC3E}">
        <p14:creationId xmlns:p14="http://schemas.microsoft.com/office/powerpoint/2010/main" val="1465564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 Good Death - Tricycle: The Buddhist Review">
            <a:extLst>
              <a:ext uri="{FF2B5EF4-FFF2-40B4-BE49-F238E27FC236}">
                <a16:creationId xmlns:a16="http://schemas.microsoft.com/office/drawing/2014/main" id="{E3F21F25-8582-3FE2-4564-4FABE6480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60826" cy="687049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89755F8-36F6-8B24-6A0F-09F075855226}"/>
              </a:ext>
            </a:extLst>
          </p:cNvPr>
          <p:cNvSpPr>
            <a:spLocks noGrp="1"/>
          </p:cNvSpPr>
          <p:nvPr>
            <p:ph type="title"/>
          </p:nvPr>
        </p:nvSpPr>
        <p:spPr>
          <a:xfrm>
            <a:off x="2696497" y="5261590"/>
            <a:ext cx="10515600" cy="1325563"/>
          </a:xfrm>
        </p:spPr>
        <p:txBody>
          <a:bodyPr/>
          <a:lstStyle/>
          <a:p>
            <a:pPr marR="0" rtl="0"/>
            <a:r>
              <a:rPr lang="es-CO" b="0" i="1" u="none" strike="noStrike" kern="100" baseline="0" noProof="0" dirty="0">
                <a:solidFill>
                  <a:schemeClr val="bg1"/>
                </a:solidFill>
                <a:latin typeface="Aptos SemiBold" panose="020B0004020202020204" pitchFamily="34" charset="0"/>
              </a:rPr>
              <a:t>PENSIONES DE SOBREVIVIENTES</a:t>
            </a:r>
          </a:p>
        </p:txBody>
      </p:sp>
    </p:spTree>
    <p:extLst>
      <p:ext uri="{BB962C8B-B14F-4D97-AF65-F5344CB8AC3E}">
        <p14:creationId xmlns:p14="http://schemas.microsoft.com/office/powerpoint/2010/main" val="152521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6BA04-E446-D714-44F0-43E3BC4D1FF4}"/>
              </a:ext>
            </a:extLst>
          </p:cNvPr>
          <p:cNvSpPr>
            <a:spLocks noGrp="1"/>
          </p:cNvSpPr>
          <p:nvPr>
            <p:ph type="title"/>
          </p:nvPr>
        </p:nvSpPr>
        <p:spPr/>
        <p:txBody>
          <a:bodyPr>
            <a:normAutofit fontScale="90000"/>
          </a:bodyPr>
          <a:lstStyle/>
          <a:p>
            <a:pPr marR="0" algn="ctr" rtl="0"/>
            <a:r>
              <a:rPr lang="es-CO" b="0" i="1" u="none" strike="noStrike" kern="100" baseline="0" noProof="0" dirty="0">
                <a:latin typeface="Aptos SemiBold" panose="020B0004020202020204" pitchFamily="34" charset="0"/>
              </a:rPr>
              <a:t>MUERTE DE ORIGEN LABORAL - ARL (Accidente de Trabajo y Enfermedad Laboral)</a:t>
            </a:r>
          </a:p>
        </p:txBody>
      </p:sp>
      <p:graphicFrame>
        <p:nvGraphicFramePr>
          <p:cNvPr id="13" name="Marcador de texto 2">
            <a:extLst>
              <a:ext uri="{FF2B5EF4-FFF2-40B4-BE49-F238E27FC236}">
                <a16:creationId xmlns:a16="http://schemas.microsoft.com/office/drawing/2014/main" id="{61988E6B-A0C5-33F5-647A-51B85628EB19}"/>
              </a:ext>
            </a:extLst>
          </p:cNvPr>
          <p:cNvGraphicFramePr/>
          <p:nvPr>
            <p:extLst>
              <p:ext uri="{D42A27DB-BD31-4B8C-83A1-F6EECF244321}">
                <p14:modId xmlns:p14="http://schemas.microsoft.com/office/powerpoint/2010/main" val="33936891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97D0DFBC-58BC-A1DC-3048-1E1702888FCC}"/>
              </a:ext>
            </a:extLst>
          </p:cNvPr>
          <p:cNvPicPr>
            <a:picLocks noChangeAspect="1"/>
          </p:cNvPicPr>
          <p:nvPr/>
        </p:nvPicPr>
        <p:blipFill>
          <a:blip r:embed="rId7"/>
          <a:stretch>
            <a:fillRect/>
          </a:stretch>
        </p:blipFill>
        <p:spPr>
          <a:xfrm>
            <a:off x="0" y="6170580"/>
            <a:ext cx="1097280" cy="638214"/>
          </a:xfrm>
          <a:prstGeom prst="rect">
            <a:avLst/>
          </a:prstGeom>
        </p:spPr>
      </p:pic>
    </p:spTree>
    <p:extLst>
      <p:ext uri="{BB962C8B-B14F-4D97-AF65-F5344CB8AC3E}">
        <p14:creationId xmlns:p14="http://schemas.microsoft.com/office/powerpoint/2010/main" val="311688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C4ECA57-910E-20E3-55D4-C17A38032754}"/>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6" name="Rectangle 15">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9A0403EC-C7BE-14D6-D246-157D30032AD1}"/>
              </a:ext>
            </a:extLst>
          </p:cNvPr>
          <p:cNvSpPr>
            <a:spLocks noGrp="1"/>
          </p:cNvSpPr>
          <p:nvPr>
            <p:ph type="title"/>
          </p:nvPr>
        </p:nvSpPr>
        <p:spPr>
          <a:xfrm>
            <a:off x="989439" y="443618"/>
            <a:ext cx="4977976" cy="1454051"/>
          </a:xfrm>
        </p:spPr>
        <p:txBody>
          <a:bodyPr vert="horz" lIns="91440" tIns="45720" rIns="91440" bIns="45720" rtlCol="0" anchor="ctr">
            <a:normAutofit/>
          </a:bodyPr>
          <a:lstStyle/>
          <a:p>
            <a:pPr marR="0" algn="ctr"/>
            <a:r>
              <a:rPr lang="es-CO" sz="2800" b="0" i="1" u="none" strike="noStrike" kern="1200" baseline="0" noProof="0" dirty="0">
                <a:solidFill>
                  <a:schemeClr val="tx2"/>
                </a:solidFill>
                <a:latin typeface="+mj-lt"/>
                <a:ea typeface="+mj-ea"/>
                <a:cs typeface="+mj-cs"/>
              </a:rPr>
              <a:t>MUERTE DE ORIGEN LABORAL - ARL (Accidente de Trabajo y Enfermedad Laboral)</a:t>
            </a:r>
          </a:p>
        </p:txBody>
      </p:sp>
      <p:sp>
        <p:nvSpPr>
          <p:cNvPr id="6" name="CuadroTexto 5">
            <a:extLst>
              <a:ext uri="{FF2B5EF4-FFF2-40B4-BE49-F238E27FC236}">
                <a16:creationId xmlns:a16="http://schemas.microsoft.com/office/drawing/2014/main" id="{8A2CFAEB-39D2-BCD1-F53F-52327C000E53}"/>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lvl="1" indent="-228600">
              <a:lnSpc>
                <a:spcPct val="90000"/>
              </a:lnSpc>
              <a:spcAft>
                <a:spcPts val="600"/>
              </a:spcAft>
              <a:buFont typeface="Arial" panose="020B0604020202020204" pitchFamily="34" charset="0"/>
              <a:buChar char="•"/>
            </a:pPr>
            <a:r>
              <a:rPr lang="es-CO" noProof="0" dirty="0">
                <a:solidFill>
                  <a:schemeClr val="tx2"/>
                </a:solidFill>
              </a:rPr>
              <a:t>Monto por muerte del Afiliado (75% del IBL)</a:t>
            </a:r>
          </a:p>
          <a:p>
            <a:pPr>
              <a:lnSpc>
                <a:spcPct val="90000"/>
              </a:lnSpc>
              <a:spcAft>
                <a:spcPts val="600"/>
              </a:spcAft>
            </a:pPr>
            <a:endParaRPr lang="es-CO" noProof="0" dirty="0">
              <a:solidFill>
                <a:schemeClr val="tx2"/>
              </a:solidFill>
            </a:endParaRPr>
          </a:p>
          <a:p>
            <a:pPr lvl="1" indent="-228600" algn="just">
              <a:lnSpc>
                <a:spcPct val="90000"/>
              </a:lnSpc>
              <a:spcAft>
                <a:spcPts val="600"/>
              </a:spcAft>
              <a:buFont typeface="Arial" panose="020B0604020202020204" pitchFamily="34" charset="0"/>
              <a:buChar char="•"/>
            </a:pPr>
            <a:r>
              <a:rPr lang="es-CO" noProof="0" dirty="0">
                <a:solidFill>
                  <a:schemeClr val="tx2"/>
                </a:solidFill>
              </a:rPr>
              <a:t>Monto por muerte del Pensionado </a:t>
            </a:r>
          </a:p>
          <a:p>
            <a:pPr marL="228600" lvl="1" algn="just">
              <a:lnSpc>
                <a:spcPct val="90000"/>
              </a:lnSpc>
              <a:spcAft>
                <a:spcPts val="600"/>
              </a:spcAft>
            </a:pPr>
            <a:r>
              <a:rPr lang="es-CO" noProof="0" dirty="0">
                <a:solidFill>
                  <a:schemeClr val="tx2"/>
                </a:solidFill>
              </a:rPr>
              <a:t>	(100% de la pensión – si recibía 	auxilio de terceros ese 15% no se 	sustituye)</a:t>
            </a:r>
          </a:p>
          <a:p>
            <a:pPr indent="-228600">
              <a:lnSpc>
                <a:spcPct val="90000"/>
              </a:lnSpc>
              <a:spcAft>
                <a:spcPts val="600"/>
              </a:spcAft>
              <a:buFont typeface="Arial" panose="020B0604020202020204" pitchFamily="34" charset="0"/>
              <a:buChar char="•"/>
            </a:pPr>
            <a:endParaRPr lang="es-CO" noProof="0" dirty="0">
              <a:solidFill>
                <a:schemeClr val="tx2"/>
              </a:solidFill>
            </a:endParaRPr>
          </a:p>
          <a:p>
            <a:pPr indent="-228600" algn="just">
              <a:lnSpc>
                <a:spcPct val="90000"/>
              </a:lnSpc>
              <a:spcAft>
                <a:spcPts val="600"/>
              </a:spcAft>
              <a:buFont typeface="Arial" panose="020B0604020202020204" pitchFamily="34" charset="0"/>
              <a:buChar char="•"/>
            </a:pPr>
            <a:r>
              <a:rPr lang="es-CO" noProof="0" dirty="0">
                <a:solidFill>
                  <a:schemeClr val="tx2"/>
                </a:solidFill>
              </a:rPr>
              <a:t>Qué pasa con los aportes al fondo de pensiones</a:t>
            </a:r>
          </a:p>
          <a:p>
            <a:pPr indent="-228600">
              <a:lnSpc>
                <a:spcPct val="90000"/>
              </a:lnSpc>
              <a:spcAft>
                <a:spcPts val="600"/>
              </a:spcAft>
              <a:buFont typeface="Arial" panose="020B0604020202020204" pitchFamily="34" charset="0"/>
              <a:buChar char="•"/>
            </a:pPr>
            <a:endParaRPr lang="es-CO" noProof="0" dirty="0">
              <a:solidFill>
                <a:schemeClr val="tx2"/>
              </a:solidFill>
            </a:endParaRPr>
          </a:p>
          <a:p>
            <a:pPr indent="-228600" algn="just">
              <a:lnSpc>
                <a:spcPct val="90000"/>
              </a:lnSpc>
              <a:spcAft>
                <a:spcPts val="600"/>
              </a:spcAft>
              <a:buFont typeface="Arial" panose="020B0604020202020204" pitchFamily="34" charset="0"/>
              <a:buChar char="•"/>
            </a:pPr>
            <a:r>
              <a:rPr lang="es-CO" noProof="0" dirty="0">
                <a:solidFill>
                  <a:schemeClr val="tx2"/>
                </a:solidFill>
              </a:rPr>
              <a:t>Indemnización plena de perjuicios por culpa patronal</a:t>
            </a:r>
          </a:p>
        </p:txBody>
      </p:sp>
      <p:grpSp>
        <p:nvGrpSpPr>
          <p:cNvPr id="18" name="Group 17">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9" name="Freeform: Shape 18">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0" name="Freeform: Shape 19">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Freeform: Shape 20">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2" name="Freeform: Shape 21">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pic>
        <p:nvPicPr>
          <p:cNvPr id="11" name="Graphic 10" descr="Conexiones">
            <a:extLst>
              <a:ext uri="{FF2B5EF4-FFF2-40B4-BE49-F238E27FC236}">
                <a16:creationId xmlns:a16="http://schemas.microsoft.com/office/drawing/2014/main" id="{40D4C244-C76A-BCDF-9EF5-78BA82FF34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7" name="CuadroTexto 6">
            <a:extLst>
              <a:ext uri="{FF2B5EF4-FFF2-40B4-BE49-F238E27FC236}">
                <a16:creationId xmlns:a16="http://schemas.microsoft.com/office/drawing/2014/main" id="{5FC6C62F-32AE-ED4A-42FA-F9F29F842B55}"/>
              </a:ext>
            </a:extLst>
          </p:cNvPr>
          <p:cNvSpPr txBox="1"/>
          <p:nvPr/>
        </p:nvSpPr>
        <p:spPr>
          <a:xfrm>
            <a:off x="378196" y="1818067"/>
            <a:ext cx="5830529" cy="523220"/>
          </a:xfrm>
          <a:prstGeom prst="rect">
            <a:avLst/>
          </a:prstGeom>
          <a:noFill/>
        </p:spPr>
        <p:txBody>
          <a:bodyPr wrap="square" rtlCol="0">
            <a:spAutoFit/>
          </a:bodyPr>
          <a:lstStyle/>
          <a:p>
            <a:pPr algn="ctr">
              <a:spcAft>
                <a:spcPts val="600"/>
              </a:spcAft>
            </a:pPr>
            <a:r>
              <a:rPr lang="es-CO" sz="2800" i="1" noProof="0" dirty="0">
                <a:solidFill>
                  <a:schemeClr val="tx2"/>
                </a:solidFill>
                <a:latin typeface="+mj-lt"/>
                <a:ea typeface="+mj-ea"/>
                <a:cs typeface="+mj-cs"/>
              </a:rPr>
              <a:t>CUANTÍA</a:t>
            </a:r>
          </a:p>
        </p:txBody>
      </p:sp>
      <p:pic>
        <p:nvPicPr>
          <p:cNvPr id="8" name="Imagen 7">
            <a:extLst>
              <a:ext uri="{FF2B5EF4-FFF2-40B4-BE49-F238E27FC236}">
                <a16:creationId xmlns:a16="http://schemas.microsoft.com/office/drawing/2014/main" id="{61061925-9DEA-B088-9AD0-94B71676EECC}"/>
              </a:ext>
            </a:extLst>
          </p:cNvPr>
          <p:cNvPicPr>
            <a:picLocks noChangeAspect="1"/>
          </p:cNvPicPr>
          <p:nvPr/>
        </p:nvPicPr>
        <p:blipFill>
          <a:blip r:embed="rId4"/>
          <a:stretch>
            <a:fillRect/>
          </a:stretch>
        </p:blipFill>
        <p:spPr>
          <a:xfrm>
            <a:off x="0" y="6170580"/>
            <a:ext cx="1097280" cy="638214"/>
          </a:xfrm>
          <a:prstGeom prst="rect">
            <a:avLst/>
          </a:prstGeom>
        </p:spPr>
      </p:pic>
    </p:spTree>
    <p:extLst>
      <p:ext uri="{BB962C8B-B14F-4D97-AF65-F5344CB8AC3E}">
        <p14:creationId xmlns:p14="http://schemas.microsoft.com/office/powerpoint/2010/main" val="2141608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C77CC-8CB3-633A-9417-F2DED07A5C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1812FBE-9F8B-2237-4571-35C924B491D6}"/>
              </a:ext>
            </a:extLst>
          </p:cNvPr>
          <p:cNvSpPr>
            <a:spLocks noGrp="1"/>
          </p:cNvSpPr>
          <p:nvPr>
            <p:ph type="title"/>
          </p:nvPr>
        </p:nvSpPr>
        <p:spPr/>
        <p:txBody>
          <a:bodyPr>
            <a:normAutofit/>
          </a:bodyPr>
          <a:lstStyle/>
          <a:p>
            <a:pPr marR="0" algn="ctr" rtl="0"/>
            <a:r>
              <a:rPr lang="es-CO" b="0" i="1" u="none" strike="noStrike" kern="100" baseline="0" noProof="0" dirty="0">
                <a:latin typeface="Aptos SemiBold" panose="020B0004020202020204" pitchFamily="34" charset="0"/>
              </a:rPr>
              <a:t>MUERTE DE ORIGEN COMUN  </a:t>
            </a:r>
            <a:br>
              <a:rPr lang="es-CO" b="0" i="1" u="none" strike="noStrike" kern="100" baseline="0" noProof="0" dirty="0">
                <a:latin typeface="Aptos SemiBold" panose="020B0004020202020204" pitchFamily="34" charset="0"/>
              </a:rPr>
            </a:br>
            <a:r>
              <a:rPr lang="es-CO" b="0" i="1" u="none" strike="noStrike" kern="100" baseline="0" noProof="0" dirty="0">
                <a:latin typeface="Aptos SemiBold" panose="020B0004020202020204" pitchFamily="34" charset="0"/>
              </a:rPr>
              <a:t>(Fondos de Pensiones)</a:t>
            </a:r>
          </a:p>
        </p:txBody>
      </p:sp>
      <p:graphicFrame>
        <p:nvGraphicFramePr>
          <p:cNvPr id="13" name="Marcador de texto 2">
            <a:extLst>
              <a:ext uri="{FF2B5EF4-FFF2-40B4-BE49-F238E27FC236}">
                <a16:creationId xmlns:a16="http://schemas.microsoft.com/office/drawing/2014/main" id="{EED09311-1800-26D2-68EB-BFCBCF9786A9}"/>
              </a:ext>
            </a:extLst>
          </p:cNvPr>
          <p:cNvGraphicFramePr/>
          <p:nvPr>
            <p:extLst>
              <p:ext uri="{D42A27DB-BD31-4B8C-83A1-F6EECF244321}">
                <p14:modId xmlns:p14="http://schemas.microsoft.com/office/powerpoint/2010/main" val="282289369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95C3B8DD-B17A-84CE-C125-54758B9BD1BA}"/>
              </a:ext>
            </a:extLst>
          </p:cNvPr>
          <p:cNvPicPr>
            <a:picLocks noChangeAspect="1"/>
          </p:cNvPicPr>
          <p:nvPr/>
        </p:nvPicPr>
        <p:blipFill>
          <a:blip r:embed="rId7"/>
          <a:stretch>
            <a:fillRect/>
          </a:stretch>
        </p:blipFill>
        <p:spPr>
          <a:xfrm>
            <a:off x="0" y="6170580"/>
            <a:ext cx="1097280" cy="638214"/>
          </a:xfrm>
          <a:prstGeom prst="rect">
            <a:avLst/>
          </a:prstGeom>
        </p:spPr>
      </p:pic>
    </p:spTree>
    <p:extLst>
      <p:ext uri="{BB962C8B-B14F-4D97-AF65-F5344CB8AC3E}">
        <p14:creationId xmlns:p14="http://schemas.microsoft.com/office/powerpoint/2010/main" val="70426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2" name="Rectangle: Rounded Corners 11">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3B4F0413-590B-3166-F446-67A97A2C53C6}"/>
              </a:ext>
            </a:extLst>
          </p:cNvPr>
          <p:cNvSpPr>
            <a:spLocks noGrp="1"/>
          </p:cNvSpPr>
          <p:nvPr>
            <p:ph type="title"/>
          </p:nvPr>
        </p:nvSpPr>
        <p:spPr>
          <a:xfrm>
            <a:off x="956826" y="1112969"/>
            <a:ext cx="3937298" cy="4166010"/>
          </a:xfrm>
        </p:spPr>
        <p:txBody>
          <a:bodyPr vert="horz" lIns="91440" tIns="45720" rIns="91440" bIns="45720" rtlCol="0" anchor="ctr">
            <a:normAutofit/>
          </a:bodyPr>
          <a:lstStyle/>
          <a:p>
            <a:pPr marR="0"/>
            <a:r>
              <a:rPr lang="es-CO" sz="3400" b="0" i="1" u="none" strike="noStrike" kern="1200" baseline="0" noProof="0" dirty="0">
                <a:solidFill>
                  <a:srgbClr val="FFFFFF"/>
                </a:solidFill>
                <a:latin typeface="+mj-lt"/>
                <a:ea typeface="+mj-ea"/>
                <a:cs typeface="+mj-cs"/>
              </a:rPr>
              <a:t>Pensión por muerte del Afiliado:</a:t>
            </a:r>
            <a:br>
              <a:rPr lang="es-CO" sz="3400" b="0" i="1" u="none" strike="noStrike" kern="1200" baseline="0" noProof="0" dirty="0">
                <a:solidFill>
                  <a:srgbClr val="FFFFFF"/>
                </a:solidFill>
                <a:latin typeface="+mj-lt"/>
                <a:ea typeface="+mj-ea"/>
                <a:cs typeface="+mj-cs"/>
              </a:rPr>
            </a:br>
            <a:br>
              <a:rPr lang="es-CO" sz="3400" b="0" i="1" u="none" strike="noStrike" kern="1200" baseline="0" noProof="0" dirty="0">
                <a:solidFill>
                  <a:srgbClr val="FFFFFF"/>
                </a:solidFill>
                <a:latin typeface="+mj-lt"/>
                <a:ea typeface="+mj-ea"/>
                <a:cs typeface="+mj-cs"/>
              </a:rPr>
            </a:br>
            <a:r>
              <a:rPr lang="es-CO" sz="3400" b="0" i="1" u="none" strike="noStrike" kern="1200" baseline="0" noProof="0" dirty="0">
                <a:solidFill>
                  <a:srgbClr val="FFFFFF"/>
                </a:solidFill>
                <a:latin typeface="+mj-lt"/>
                <a:ea typeface="+mj-ea"/>
                <a:cs typeface="+mj-cs"/>
              </a:rPr>
              <a:t>Entre el 45% y el 75% del IBL) (45% IBL + 2% por cada 50 semanas luego de las 500 – límite 75%) </a:t>
            </a:r>
          </a:p>
        </p:txBody>
      </p:sp>
      <p:sp>
        <p:nvSpPr>
          <p:cNvPr id="14"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21"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s-CO" noProof="0" dirty="0"/>
          </a:p>
        </p:txBody>
      </p:sp>
      <p:sp>
        <p:nvSpPr>
          <p:cNvPr id="23"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s-CO" noProof="0" dirty="0"/>
          </a:p>
        </p:txBody>
      </p:sp>
      <p:sp>
        <p:nvSpPr>
          <p:cNvPr id="22"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s-CO" noProof="0" dirty="0"/>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pic>
        <p:nvPicPr>
          <p:cNvPr id="5" name="Imagen 4" descr="Interfaz de usuario gráfica, Texto, Aplicación, Correo electrónico&#10;&#10;El contenido generado por IA puede ser incorrecto.">
            <a:extLst>
              <a:ext uri="{FF2B5EF4-FFF2-40B4-BE49-F238E27FC236}">
                <a16:creationId xmlns:a16="http://schemas.microsoft.com/office/drawing/2014/main" id="{ED92B015-9FE8-AD03-AE37-20E85449F3FF}"/>
              </a:ext>
            </a:extLst>
          </p:cNvPr>
          <p:cNvPicPr>
            <a:picLocks noChangeAspect="1"/>
          </p:cNvPicPr>
          <p:nvPr/>
        </p:nvPicPr>
        <p:blipFill>
          <a:blip r:embed="rId2"/>
          <a:stretch>
            <a:fillRect/>
          </a:stretch>
        </p:blipFill>
        <p:spPr>
          <a:xfrm>
            <a:off x="0" y="6170580"/>
            <a:ext cx="1097280" cy="638214"/>
          </a:xfrm>
          <a:prstGeom prst="rect">
            <a:avLst/>
          </a:prstGeom>
        </p:spPr>
      </p:pic>
      <p:sp>
        <p:nvSpPr>
          <p:cNvPr id="6" name="Rectángulo: esquinas redondeadas 5">
            <a:extLst>
              <a:ext uri="{FF2B5EF4-FFF2-40B4-BE49-F238E27FC236}">
                <a16:creationId xmlns:a16="http://schemas.microsoft.com/office/drawing/2014/main" id="{62BFE3E4-13FE-322E-7D7E-0F634CEEC8B8}"/>
              </a:ext>
            </a:extLst>
          </p:cNvPr>
          <p:cNvSpPr/>
          <p:nvPr/>
        </p:nvSpPr>
        <p:spPr>
          <a:xfrm>
            <a:off x="6096000" y="959535"/>
            <a:ext cx="5107357" cy="4421369"/>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Título 1">
            <a:extLst>
              <a:ext uri="{FF2B5EF4-FFF2-40B4-BE49-F238E27FC236}">
                <a16:creationId xmlns:a16="http://schemas.microsoft.com/office/drawing/2014/main" id="{53898BC7-EFA0-8D9B-FD62-7E7B1C49E1CD}"/>
              </a:ext>
            </a:extLst>
          </p:cNvPr>
          <p:cNvSpPr txBox="1">
            <a:spLocks/>
          </p:cNvSpPr>
          <p:nvPr/>
        </p:nvSpPr>
        <p:spPr>
          <a:xfrm>
            <a:off x="6252694" y="1369405"/>
            <a:ext cx="4369860" cy="442136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28600">
              <a:spcAft>
                <a:spcPts val="600"/>
              </a:spcAft>
              <a:buFont typeface="Arial" panose="020B0604020202020204" pitchFamily="34" charset="0"/>
              <a:buChar char="•"/>
            </a:pPr>
            <a:r>
              <a:rPr lang="es-CO" sz="3600" i="1" noProof="0" dirty="0">
                <a:latin typeface="+mn-lt"/>
                <a:ea typeface="+mn-ea"/>
                <a:cs typeface="+mn-cs"/>
              </a:rPr>
              <a:t>Pensión por muerte del Pensionado:</a:t>
            </a:r>
          </a:p>
          <a:p>
            <a:pPr indent="-228600">
              <a:spcAft>
                <a:spcPts val="600"/>
              </a:spcAft>
              <a:buFont typeface="Arial" panose="020B0604020202020204" pitchFamily="34" charset="0"/>
              <a:buChar char="•"/>
            </a:pPr>
            <a:endParaRPr lang="es-CO" sz="3600" i="1" noProof="0" dirty="0">
              <a:latin typeface="+mn-lt"/>
              <a:ea typeface="+mn-ea"/>
              <a:cs typeface="+mn-cs"/>
            </a:endParaRPr>
          </a:p>
          <a:p>
            <a:pPr indent="-228600">
              <a:spcAft>
                <a:spcPts val="600"/>
              </a:spcAft>
              <a:buFont typeface="Arial" panose="020B0604020202020204" pitchFamily="34" charset="0"/>
              <a:buChar char="•"/>
            </a:pPr>
            <a:r>
              <a:rPr lang="es-CO" sz="3600" i="1" noProof="0" dirty="0">
                <a:latin typeface="+mn-lt"/>
                <a:ea typeface="+mn-ea"/>
                <a:cs typeface="+mn-cs"/>
              </a:rPr>
              <a:t>(100% de la pensión que recibía el pensionado)</a:t>
            </a:r>
          </a:p>
        </p:txBody>
      </p:sp>
    </p:spTree>
    <p:extLst>
      <p:ext uri="{BB962C8B-B14F-4D97-AF65-F5344CB8AC3E}">
        <p14:creationId xmlns:p14="http://schemas.microsoft.com/office/powerpoint/2010/main" val="65374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43F8987A-6F73-B166-6C53-207C929BB44A}"/>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marR="0"/>
            <a:r>
              <a:rPr lang="es-CO" sz="4000" b="0" i="1" u="none" strike="noStrike" kern="1200" baseline="0" noProof="0" dirty="0">
                <a:solidFill>
                  <a:srgbClr val="FFFFFF"/>
                </a:solidFill>
                <a:latin typeface="+mj-lt"/>
                <a:ea typeface="+mj-ea"/>
                <a:cs typeface="+mj-cs"/>
              </a:rPr>
              <a:t>Muerte de quien tiene las semanas pero no venía aportando. (Solo para prima media)</a:t>
            </a:r>
          </a:p>
        </p:txBody>
      </p:sp>
      <p:graphicFrame>
        <p:nvGraphicFramePr>
          <p:cNvPr id="12" name="Marcador de texto 2">
            <a:extLst>
              <a:ext uri="{FF2B5EF4-FFF2-40B4-BE49-F238E27FC236}">
                <a16:creationId xmlns:a16="http://schemas.microsoft.com/office/drawing/2014/main" id="{55FF52E7-D5BA-17FD-41C3-66BFA1C9282D}"/>
              </a:ext>
            </a:extLst>
          </p:cNvPr>
          <p:cNvGraphicFramePr/>
          <p:nvPr>
            <p:extLst>
              <p:ext uri="{D42A27DB-BD31-4B8C-83A1-F6EECF244321}">
                <p14:modId xmlns:p14="http://schemas.microsoft.com/office/powerpoint/2010/main" val="3908494723"/>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A1F388CC-9C85-60D7-087D-C684FB10C6AF}"/>
              </a:ext>
            </a:extLst>
          </p:cNvPr>
          <p:cNvPicPr>
            <a:picLocks noChangeAspect="1"/>
          </p:cNvPicPr>
          <p:nvPr/>
        </p:nvPicPr>
        <p:blipFill>
          <a:blip r:embed="rId7"/>
          <a:stretch>
            <a:fillRect/>
          </a:stretch>
        </p:blipFill>
        <p:spPr>
          <a:xfrm>
            <a:off x="0" y="6220101"/>
            <a:ext cx="1097280" cy="638214"/>
          </a:xfrm>
          <a:prstGeom prst="rect">
            <a:avLst/>
          </a:prstGeom>
        </p:spPr>
      </p:pic>
    </p:spTree>
    <p:extLst>
      <p:ext uri="{BB962C8B-B14F-4D97-AF65-F5344CB8AC3E}">
        <p14:creationId xmlns:p14="http://schemas.microsoft.com/office/powerpoint/2010/main" val="1602151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9" name="Rectangle 9">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solidFill>
                <a:srgbClr val="000000"/>
              </a:solidFill>
            </a:endParaRPr>
          </a:p>
        </p:txBody>
      </p:sp>
      <p:pic>
        <p:nvPicPr>
          <p:cNvPr id="20" name="Picture 3" descr="Dinero y pasaporte">
            <a:extLst>
              <a:ext uri="{FF2B5EF4-FFF2-40B4-BE49-F238E27FC236}">
                <a16:creationId xmlns:a16="http://schemas.microsoft.com/office/drawing/2014/main" id="{1192928F-459A-DEB8-4534-F9C644AE3C83}"/>
              </a:ext>
            </a:extLst>
          </p:cNvPr>
          <p:cNvPicPr>
            <a:picLocks noChangeAspect="1"/>
          </p:cNvPicPr>
          <p:nvPr/>
        </p:nvPicPr>
        <p:blipFill>
          <a:blip r:embed="rId2">
            <a:alphaModFix amt="80000"/>
          </a:blip>
          <a:srcRect l="5333"/>
          <a:stretch/>
        </p:blipFill>
        <p:spPr>
          <a:xfrm>
            <a:off x="-1" y="10"/>
            <a:ext cx="12192001" cy="6857990"/>
          </a:xfrm>
          <a:prstGeom prst="rect">
            <a:avLst/>
          </a:prstGeom>
        </p:spPr>
      </p:pic>
      <p:sp>
        <p:nvSpPr>
          <p:cNvPr id="5" name="Rectángulo 4">
            <a:extLst>
              <a:ext uri="{FF2B5EF4-FFF2-40B4-BE49-F238E27FC236}">
                <a16:creationId xmlns:a16="http://schemas.microsoft.com/office/drawing/2014/main" id="{E4C59513-7763-661F-5EA6-2CDB6581F385}"/>
              </a:ext>
            </a:extLst>
          </p:cNvPr>
          <p:cNvSpPr/>
          <p:nvPr/>
        </p:nvSpPr>
        <p:spPr>
          <a:xfrm>
            <a:off x="1337187" y="2397063"/>
            <a:ext cx="9488129" cy="1107996"/>
          </a:xfrm>
          <a:prstGeom prst="rect">
            <a:avLst/>
          </a:prstGeom>
          <a:noFill/>
        </p:spPr>
        <p:txBody>
          <a:bodyPr wrap="square" lIns="91440" tIns="45720" rIns="91440" bIns="45720">
            <a:spAutoFit/>
          </a:bodyPr>
          <a:lstStyle/>
          <a:p>
            <a:pPr algn="ctr"/>
            <a:r>
              <a:rPr lang="es-CO" sz="6600" b="1" cap="none" spc="0" noProof="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PENSIONES POR VEJEZ</a:t>
            </a:r>
          </a:p>
        </p:txBody>
      </p:sp>
      <p:pic>
        <p:nvPicPr>
          <p:cNvPr id="2" name="Imagen 1">
            <a:extLst>
              <a:ext uri="{FF2B5EF4-FFF2-40B4-BE49-F238E27FC236}">
                <a16:creationId xmlns:a16="http://schemas.microsoft.com/office/drawing/2014/main" id="{AA57C675-4196-2F6B-2002-770F567C2C19}"/>
              </a:ext>
            </a:extLst>
          </p:cNvPr>
          <p:cNvPicPr>
            <a:picLocks noChangeAspect="1"/>
          </p:cNvPicPr>
          <p:nvPr/>
        </p:nvPicPr>
        <p:blipFill>
          <a:blip r:embed="rId3"/>
          <a:stretch>
            <a:fillRect/>
          </a:stretch>
        </p:blipFill>
        <p:spPr>
          <a:xfrm>
            <a:off x="11091671" y="6219786"/>
            <a:ext cx="1097280" cy="638214"/>
          </a:xfrm>
          <a:prstGeom prst="rect">
            <a:avLst/>
          </a:prstGeom>
        </p:spPr>
      </p:pic>
    </p:spTree>
    <p:extLst>
      <p:ext uri="{BB962C8B-B14F-4D97-AF65-F5344CB8AC3E}">
        <p14:creationId xmlns:p14="http://schemas.microsoft.com/office/powerpoint/2010/main" val="2797783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Rectangle 20">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23" name="Group 22">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24" name="Freeform: Shape 23">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Freeform: Shape 24">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6" name="Freeform: Shape 25">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7" name="Freeform: Shape 26">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3" name="Marcador de texto 2">
            <a:extLst>
              <a:ext uri="{FF2B5EF4-FFF2-40B4-BE49-F238E27FC236}">
                <a16:creationId xmlns:a16="http://schemas.microsoft.com/office/drawing/2014/main" id="{53A1273E-A766-EFA5-FF9D-B0BC0FFA5602}"/>
              </a:ext>
            </a:extLst>
          </p:cNvPr>
          <p:cNvSpPr>
            <a:spLocks noGrp="1"/>
          </p:cNvSpPr>
          <p:nvPr>
            <p:ph type="body" idx="1"/>
          </p:nvPr>
        </p:nvSpPr>
        <p:spPr>
          <a:xfrm>
            <a:off x="2153920" y="1584960"/>
            <a:ext cx="7752080" cy="4793324"/>
          </a:xfrm>
        </p:spPr>
        <p:txBody>
          <a:bodyPr vert="horz" lIns="91440" tIns="45720" rIns="91440" bIns="45720" rtlCol="0" anchor="t">
            <a:normAutofit fontScale="92500" lnSpcReduction="10000"/>
          </a:bodyPr>
          <a:lstStyle/>
          <a:p>
            <a:pPr algn="just"/>
            <a:r>
              <a:rPr lang="es-CO" b="0" i="1" u="none" strike="noStrike" baseline="0" noProof="0" dirty="0">
                <a:solidFill>
                  <a:schemeClr val="tx2"/>
                </a:solidFill>
              </a:rPr>
              <a:t>Respecto a las pensiones de Invalidez y Muerte la diferencia entre el Régimen de Prima Media y el RAIS es básicamente la fuente de financiación, pues en el primer caso se pagan del fondo común, y en el segundo se financian de pólizas colectivas que se pagan con los aportes de los afiliados, sin embargo, la cuantía de las mismas es idéntica.</a:t>
            </a:r>
          </a:p>
          <a:p>
            <a:pPr algn="just"/>
            <a:endParaRPr lang="es-CO" b="0" i="1" u="none" strike="noStrike" baseline="0" noProof="0" dirty="0">
              <a:solidFill>
                <a:schemeClr val="tx2"/>
              </a:solidFill>
            </a:endParaRPr>
          </a:p>
          <a:p>
            <a:pPr algn="just"/>
            <a:r>
              <a:rPr lang="es-CO" i="1" noProof="0" dirty="0">
                <a:solidFill>
                  <a:schemeClr val="tx2"/>
                </a:solidFill>
              </a:rPr>
              <a:t>Sin embargo, tratándose de vejez, es trascendente la elección de régimen, pues eso determina cambios importantes en la cuantía de la pensión de vejez, así como en el valor de la indemnización sustitutiva o devolución de saldos.</a:t>
            </a:r>
            <a:endParaRPr lang="es-CO" noProof="0" dirty="0">
              <a:solidFill>
                <a:schemeClr val="tx2"/>
              </a:solidFill>
            </a:endParaRPr>
          </a:p>
        </p:txBody>
      </p:sp>
      <p:grpSp>
        <p:nvGrpSpPr>
          <p:cNvPr id="29" name="Group 28">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30" name="Freeform: Shape 29">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1" name="Freeform: Shape 30">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2" name="Freeform: Shape 31">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800" noProof="0" dirty="0"/>
            </a:p>
          </p:txBody>
        </p:sp>
        <p:sp>
          <p:nvSpPr>
            <p:cNvPr id="33" name="Freeform: Shape 32">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pic>
        <p:nvPicPr>
          <p:cNvPr id="2" name="Imagen 1">
            <a:extLst>
              <a:ext uri="{FF2B5EF4-FFF2-40B4-BE49-F238E27FC236}">
                <a16:creationId xmlns:a16="http://schemas.microsoft.com/office/drawing/2014/main" id="{D910401D-E57C-BAD6-58F9-DD3DCE0FB8DB}"/>
              </a:ext>
            </a:extLst>
          </p:cNvPr>
          <p:cNvPicPr>
            <a:picLocks noChangeAspect="1"/>
          </p:cNvPicPr>
          <p:nvPr/>
        </p:nvPicPr>
        <p:blipFill>
          <a:blip r:embed="rId3"/>
          <a:stretch>
            <a:fillRect/>
          </a:stretch>
        </p:blipFill>
        <p:spPr>
          <a:xfrm>
            <a:off x="11094415" y="0"/>
            <a:ext cx="1097280" cy="638214"/>
          </a:xfrm>
          <a:prstGeom prst="rect">
            <a:avLst/>
          </a:prstGeom>
        </p:spPr>
      </p:pic>
    </p:spTree>
    <p:extLst>
      <p:ext uri="{BB962C8B-B14F-4D97-AF65-F5344CB8AC3E}">
        <p14:creationId xmlns:p14="http://schemas.microsoft.com/office/powerpoint/2010/main" val="338366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5DE343-97E0-9805-8957-9256E29D4A9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FA22F33-4B1F-5392-6409-2567613D633E}"/>
              </a:ext>
            </a:extLst>
          </p:cNvPr>
          <p:cNvPicPr>
            <a:picLocks noChangeAspect="1"/>
          </p:cNvPicPr>
          <p:nvPr/>
        </p:nvPicPr>
        <p:blipFill>
          <a:blip r:embed="rId2">
            <a:duotone>
              <a:schemeClr val="bg2">
                <a:shade val="45000"/>
                <a:satMod val="135000"/>
              </a:schemeClr>
              <a:prstClr val="white"/>
            </a:duotone>
          </a:blip>
          <a:srcRect t="12211" b="3519"/>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6B4D3744-1CB2-411D-392C-F56118C8A3E1}"/>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R="0"/>
            <a:r>
              <a:rPr lang="es-CO" b="0" i="1" u="none" strike="noStrike" baseline="0" noProof="0" dirty="0"/>
              <a:t>Dos regímenes</a:t>
            </a:r>
          </a:p>
        </p:txBody>
      </p:sp>
      <p:graphicFrame>
        <p:nvGraphicFramePr>
          <p:cNvPr id="17" name="Marcador de texto 2">
            <a:extLst>
              <a:ext uri="{FF2B5EF4-FFF2-40B4-BE49-F238E27FC236}">
                <a16:creationId xmlns:a16="http://schemas.microsoft.com/office/drawing/2014/main" id="{58E2F60E-BBE9-F030-DC8C-0E615DC036FF}"/>
              </a:ext>
            </a:extLst>
          </p:cNvPr>
          <p:cNvGraphicFramePr/>
          <p:nvPr>
            <p:extLst>
              <p:ext uri="{D42A27DB-BD31-4B8C-83A1-F6EECF244321}">
                <p14:modId xmlns:p14="http://schemas.microsoft.com/office/powerpoint/2010/main" val="38761717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2D2BD82D-1D19-2CCF-F12D-61986959B382}"/>
              </a:ext>
            </a:extLst>
          </p:cNvPr>
          <p:cNvPicPr>
            <a:picLocks noChangeAspect="1"/>
          </p:cNvPicPr>
          <p:nvPr/>
        </p:nvPicPr>
        <p:blipFill>
          <a:blip r:embed="rId8"/>
          <a:stretch>
            <a:fillRect/>
          </a:stretch>
        </p:blipFill>
        <p:spPr>
          <a:xfrm>
            <a:off x="11094700" y="-6248"/>
            <a:ext cx="1097280" cy="638214"/>
          </a:xfrm>
          <a:prstGeom prst="rect">
            <a:avLst/>
          </a:prstGeom>
        </p:spPr>
      </p:pic>
    </p:spTree>
    <p:extLst>
      <p:ext uri="{BB962C8B-B14F-4D97-AF65-F5344CB8AC3E}">
        <p14:creationId xmlns:p14="http://schemas.microsoft.com/office/powerpoint/2010/main" val="1870563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E3092D-4105-4026-9B66-A0011E0C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D9410244-81FF-502F-B909-BC9FFC73059D}"/>
              </a:ext>
            </a:extLst>
          </p:cNvPr>
          <p:cNvSpPr>
            <a:spLocks noGrp="1"/>
          </p:cNvSpPr>
          <p:nvPr>
            <p:ph type="title"/>
          </p:nvPr>
        </p:nvSpPr>
        <p:spPr>
          <a:xfrm>
            <a:off x="871442" y="685800"/>
            <a:ext cx="5038916" cy="1474666"/>
          </a:xfrm>
        </p:spPr>
        <p:txBody>
          <a:bodyPr vert="horz" lIns="91440" tIns="45720" rIns="91440" bIns="45720" rtlCol="0" anchor="b">
            <a:normAutofit/>
          </a:bodyPr>
          <a:lstStyle/>
          <a:p>
            <a:pPr marR="0" algn="ctr"/>
            <a:r>
              <a:rPr lang="es-CO" sz="3200" b="0" i="1" u="none" strike="noStrike" kern="1200" baseline="0" noProof="0" dirty="0">
                <a:solidFill>
                  <a:schemeClr val="tx1">
                    <a:lumMod val="65000"/>
                    <a:lumOff val="35000"/>
                  </a:schemeClr>
                </a:solidFill>
                <a:latin typeface="+mj-lt"/>
                <a:ea typeface="+mj-ea"/>
                <a:cs typeface="+mj-cs"/>
              </a:rPr>
              <a:t>Pensión de vejez en el régimen de prima Media con Prestación Definida</a:t>
            </a:r>
          </a:p>
        </p:txBody>
      </p:sp>
      <p:sp>
        <p:nvSpPr>
          <p:cNvPr id="3" name="Marcador de texto 2">
            <a:extLst>
              <a:ext uri="{FF2B5EF4-FFF2-40B4-BE49-F238E27FC236}">
                <a16:creationId xmlns:a16="http://schemas.microsoft.com/office/drawing/2014/main" id="{7743F3BE-628B-CE57-1F44-133E6FC4A12C}"/>
              </a:ext>
            </a:extLst>
          </p:cNvPr>
          <p:cNvSpPr>
            <a:spLocks noGrp="1"/>
          </p:cNvSpPr>
          <p:nvPr>
            <p:ph type="body" idx="1"/>
          </p:nvPr>
        </p:nvSpPr>
        <p:spPr>
          <a:xfrm>
            <a:off x="871442" y="2447336"/>
            <a:ext cx="5038916" cy="3724862"/>
          </a:xfrm>
        </p:spPr>
        <p:txBody>
          <a:bodyPr vert="horz" lIns="91440" tIns="45720" rIns="91440" bIns="45720" rtlCol="0" anchor="t">
            <a:normAutofit/>
          </a:bodyPr>
          <a:lstStyle/>
          <a:p>
            <a:r>
              <a:rPr lang="es-CO" sz="2000" b="0" i="1" u="none" strike="noStrike" baseline="0" noProof="0" dirty="0">
                <a:solidFill>
                  <a:schemeClr val="tx1">
                    <a:lumMod val="65000"/>
                    <a:lumOff val="35000"/>
                  </a:schemeClr>
                </a:solidFill>
              </a:rPr>
              <a:t>Requisitos </a:t>
            </a:r>
            <a:endParaRPr lang="es-CO" sz="2000" i="1" noProof="0" dirty="0">
              <a:solidFill>
                <a:schemeClr val="tx1">
                  <a:lumMod val="65000"/>
                  <a:lumOff val="35000"/>
                </a:schemeClr>
              </a:solidFill>
            </a:endParaRPr>
          </a:p>
          <a:p>
            <a:pPr lvl="1"/>
            <a:r>
              <a:rPr lang="es-CO" sz="2000" i="1" noProof="0" dirty="0">
                <a:solidFill>
                  <a:schemeClr val="tx1">
                    <a:lumMod val="65000"/>
                    <a:lumOff val="35000"/>
                  </a:schemeClr>
                </a:solidFill>
              </a:rPr>
              <a:t>57 años de edad para mujeres y 62 para hombres</a:t>
            </a:r>
          </a:p>
          <a:p>
            <a:pPr lvl="1" algn="just"/>
            <a:r>
              <a:rPr lang="es-CO" sz="2000" b="0" i="1" u="none" strike="noStrike" baseline="0" noProof="0" dirty="0">
                <a:solidFill>
                  <a:schemeClr val="tx1">
                    <a:lumMod val="65000"/>
                    <a:lumOff val="35000"/>
                  </a:schemeClr>
                </a:solidFill>
              </a:rPr>
              <a:t>1300 semanas (para mujeres reducción gradual para mujeres por orden de la Corte Constitucional – Así se caiga la reforma pensional)</a:t>
            </a:r>
          </a:p>
          <a:p>
            <a:pPr lvl="1" algn="just"/>
            <a:endParaRPr lang="es-CO" sz="2000" b="0" i="1" u="none" strike="noStrike" baseline="0" noProof="0" dirty="0">
              <a:solidFill>
                <a:schemeClr val="tx1">
                  <a:lumMod val="65000"/>
                  <a:lumOff val="35000"/>
                </a:schemeClr>
              </a:solidFill>
            </a:endParaRPr>
          </a:p>
          <a:p>
            <a:pPr marL="457200" lvl="1"/>
            <a:endParaRPr lang="es-CO" sz="2000" b="0" i="1" u="none" strike="noStrike" baseline="0" noProof="0" dirty="0">
              <a:solidFill>
                <a:schemeClr val="tx1">
                  <a:lumMod val="65000"/>
                  <a:lumOff val="35000"/>
                </a:schemeClr>
              </a:solidFill>
            </a:endParaRPr>
          </a:p>
        </p:txBody>
      </p:sp>
      <p:sp>
        <p:nvSpPr>
          <p:cNvPr id="12" name="Rectangle 11">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pic>
        <p:nvPicPr>
          <p:cNvPr id="5" name="Imagen 4">
            <a:extLst>
              <a:ext uri="{FF2B5EF4-FFF2-40B4-BE49-F238E27FC236}">
                <a16:creationId xmlns:a16="http://schemas.microsoft.com/office/drawing/2014/main" id="{3CCD0DF8-4868-BBA2-CD52-7C850916578D}"/>
              </a:ext>
            </a:extLst>
          </p:cNvPr>
          <p:cNvPicPr>
            <a:picLocks noChangeAspect="1"/>
          </p:cNvPicPr>
          <p:nvPr/>
        </p:nvPicPr>
        <p:blipFill>
          <a:blip r:embed="rId2"/>
          <a:stretch>
            <a:fillRect/>
          </a:stretch>
        </p:blipFill>
        <p:spPr>
          <a:xfrm>
            <a:off x="7796946" y="838199"/>
            <a:ext cx="3379054" cy="4786993"/>
          </a:xfrm>
          <a:prstGeom prst="rect">
            <a:avLst/>
          </a:prstGeom>
        </p:spPr>
      </p:pic>
      <p:pic>
        <p:nvPicPr>
          <p:cNvPr id="4" name="Imagen 3">
            <a:extLst>
              <a:ext uri="{FF2B5EF4-FFF2-40B4-BE49-F238E27FC236}">
                <a16:creationId xmlns:a16="http://schemas.microsoft.com/office/drawing/2014/main" id="{C11E787C-D08C-D2FD-7BA3-9491400D83EA}"/>
              </a:ext>
            </a:extLst>
          </p:cNvPr>
          <p:cNvPicPr>
            <a:picLocks noChangeAspect="1"/>
          </p:cNvPicPr>
          <p:nvPr/>
        </p:nvPicPr>
        <p:blipFill>
          <a:blip r:embed="rId3"/>
          <a:stretch>
            <a:fillRect/>
          </a:stretch>
        </p:blipFill>
        <p:spPr>
          <a:xfrm>
            <a:off x="0" y="6170580"/>
            <a:ext cx="1097280" cy="638214"/>
          </a:xfrm>
          <a:prstGeom prst="rect">
            <a:avLst/>
          </a:prstGeom>
        </p:spPr>
      </p:pic>
    </p:spTree>
    <p:extLst>
      <p:ext uri="{BB962C8B-B14F-4D97-AF65-F5344CB8AC3E}">
        <p14:creationId xmlns:p14="http://schemas.microsoft.com/office/powerpoint/2010/main" val="173089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grpSp>
      <p:sp>
        <p:nvSpPr>
          <p:cNvPr id="2" name="Título 1">
            <a:extLst>
              <a:ext uri="{FF2B5EF4-FFF2-40B4-BE49-F238E27FC236}">
                <a16:creationId xmlns:a16="http://schemas.microsoft.com/office/drawing/2014/main" id="{B71DDA6C-021D-35BC-3A04-3AB5355DE34D}"/>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Principales Riesgos que pueden afectar a un trabajador (E.G.M – A.T.E.P. – I.V.M.)</a:t>
            </a:r>
          </a:p>
        </p:txBody>
      </p:sp>
      <p:sp>
        <p:nvSpPr>
          <p:cNvPr id="3" name="Marcador de texto 2">
            <a:extLst>
              <a:ext uri="{FF2B5EF4-FFF2-40B4-BE49-F238E27FC236}">
                <a16:creationId xmlns:a16="http://schemas.microsoft.com/office/drawing/2014/main" id="{72F798E9-DEE6-D8A1-DE43-F2C1170AF366}"/>
              </a:ext>
            </a:extLst>
          </p:cNvPr>
          <p:cNvSpPr>
            <a:spLocks noGrp="1"/>
          </p:cNvSpPr>
          <p:nvPr>
            <p:ph type="body" idx="1"/>
          </p:nvPr>
        </p:nvSpPr>
        <p:spPr>
          <a:xfrm>
            <a:off x="6172200" y="804672"/>
            <a:ext cx="5379720" cy="5230368"/>
          </a:xfrm>
        </p:spPr>
        <p:txBody>
          <a:bodyPr vert="horz" lIns="91440" tIns="45720" rIns="91440" bIns="45720" rtlCol="0" anchor="ctr">
            <a:normAutofit/>
          </a:bodyPr>
          <a:lstStyle/>
          <a:p>
            <a:pPr algn="just"/>
            <a:r>
              <a:rPr lang="es-CO" sz="1800" noProof="0" dirty="0">
                <a:solidFill>
                  <a:schemeClr val="tx2"/>
                </a:solidFill>
              </a:rPr>
              <a:t>Por regla general los riesgos que tienen el potencial de afectar la vida de un trabajador suelen ser los siguientes:</a:t>
            </a:r>
          </a:p>
          <a:p>
            <a:pPr marL="457200" lvl="1" algn="just"/>
            <a:endParaRPr lang="es-CO" sz="1800" noProof="0" dirty="0">
              <a:solidFill>
                <a:schemeClr val="tx2"/>
              </a:solidFill>
            </a:endParaRPr>
          </a:p>
          <a:p>
            <a:pPr lvl="1" algn="just"/>
            <a:r>
              <a:rPr lang="es-CO" sz="1800" noProof="0" dirty="0">
                <a:solidFill>
                  <a:schemeClr val="tx2"/>
                </a:solidFill>
              </a:rPr>
              <a:t>E.G.	Enfermedad General</a:t>
            </a:r>
            <a:endParaRPr lang="es-CO" sz="1800" noProof="0" dirty="0">
              <a:solidFill>
                <a:schemeClr val="tx2"/>
              </a:solidFill>
              <a:highlight>
                <a:srgbClr val="FFFF00"/>
              </a:highlight>
            </a:endParaRPr>
          </a:p>
          <a:p>
            <a:pPr lvl="1" algn="just"/>
            <a:r>
              <a:rPr lang="es-CO" sz="1800" noProof="0" dirty="0">
                <a:solidFill>
                  <a:schemeClr val="tx2"/>
                </a:solidFill>
              </a:rPr>
              <a:t>A.T.E.P.	Accidente de Trabajo o Enfermedad Profesional (hoy laboral)</a:t>
            </a:r>
          </a:p>
          <a:p>
            <a:pPr lvl="1" algn="just"/>
            <a:r>
              <a:rPr lang="es-CO" sz="1800" noProof="0" dirty="0">
                <a:solidFill>
                  <a:schemeClr val="tx2"/>
                </a:solidFill>
              </a:rPr>
              <a:t>I.V.M.	Invalidez, Vejez y Muerte</a:t>
            </a:r>
          </a:p>
          <a:p>
            <a:pPr marL="457200" lvl="1"/>
            <a:endParaRPr lang="es-CO" sz="1800" noProof="0" dirty="0">
              <a:solidFill>
                <a:schemeClr val="tx2"/>
              </a:solidFill>
            </a:endParaRPr>
          </a:p>
        </p:txBody>
      </p:sp>
      <p:sp>
        <p:nvSpPr>
          <p:cNvPr id="5" name="CuadroTexto 4">
            <a:extLst>
              <a:ext uri="{FF2B5EF4-FFF2-40B4-BE49-F238E27FC236}">
                <a16:creationId xmlns:a16="http://schemas.microsoft.com/office/drawing/2014/main" id="{AA07FA97-E92F-3291-82A2-224C4201122A}"/>
              </a:ext>
            </a:extLst>
          </p:cNvPr>
          <p:cNvSpPr txBox="1"/>
          <p:nvPr/>
        </p:nvSpPr>
        <p:spPr>
          <a:xfrm>
            <a:off x="921328" y="5768379"/>
            <a:ext cx="9906000" cy="646331"/>
          </a:xfrm>
          <a:prstGeom prst="rect">
            <a:avLst/>
          </a:prstGeom>
          <a:noFill/>
        </p:spPr>
        <p:txBody>
          <a:bodyPr wrap="square" rtlCol="0">
            <a:spAutoFit/>
          </a:bodyPr>
          <a:lstStyle/>
          <a:p>
            <a:pPr algn="ctr">
              <a:spcAft>
                <a:spcPts val="600"/>
              </a:spcAft>
            </a:pPr>
            <a:r>
              <a:rPr lang="es-CO" noProof="0" dirty="0"/>
              <a:t>El día de hoy nos centraremos en aquellos que riesgos que, de suceder pueden generar el derecho a una pensión.</a:t>
            </a:r>
          </a:p>
        </p:txBody>
      </p:sp>
      <p:pic>
        <p:nvPicPr>
          <p:cNvPr id="6" name="Imagen 5">
            <a:extLst>
              <a:ext uri="{FF2B5EF4-FFF2-40B4-BE49-F238E27FC236}">
                <a16:creationId xmlns:a16="http://schemas.microsoft.com/office/drawing/2014/main" id="{72FB2E1F-1AD7-82EE-9B0C-205DA42EDCFE}"/>
              </a:ext>
            </a:extLst>
          </p:cNvPr>
          <p:cNvPicPr>
            <a:picLocks noChangeAspect="1"/>
          </p:cNvPicPr>
          <p:nvPr/>
        </p:nvPicPr>
        <p:blipFill>
          <a:blip r:embed="rId3"/>
          <a:stretch>
            <a:fillRect/>
          </a:stretch>
        </p:blipFill>
        <p:spPr>
          <a:xfrm>
            <a:off x="10590697" y="1"/>
            <a:ext cx="1572126" cy="914400"/>
          </a:xfrm>
          <a:prstGeom prst="rect">
            <a:avLst/>
          </a:prstGeom>
        </p:spPr>
      </p:pic>
    </p:spTree>
    <p:extLst>
      <p:ext uri="{BB962C8B-B14F-4D97-AF65-F5344CB8AC3E}">
        <p14:creationId xmlns:p14="http://schemas.microsoft.com/office/powerpoint/2010/main" val="112684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91D8E8-249D-A23A-760A-293D73DA0EBD}"/>
              </a:ext>
            </a:extLst>
          </p:cNvPr>
          <p:cNvPicPr>
            <a:picLocks noChangeAspect="1"/>
          </p:cNvPicPr>
          <p:nvPr/>
        </p:nvPicPr>
        <p:blipFill>
          <a:blip r:embed="rId2"/>
          <a:srcRect b="625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B6BB3668-B33D-2452-3F89-4FA08CD1B8CA}"/>
              </a:ext>
            </a:extLst>
          </p:cNvPr>
          <p:cNvSpPr/>
          <p:nvPr/>
        </p:nvSpPr>
        <p:spPr>
          <a:xfrm>
            <a:off x="838200" y="365125"/>
            <a:ext cx="10515600" cy="1325563"/>
          </a:xfrm>
          <a:prstGeom prst="rect">
            <a:avLst/>
          </a:prstGeom>
        </p:spPr>
        <p:txBody>
          <a:bodyPr vert="horz" lIns="91440" tIns="45720" rIns="91440" bIns="45720" rtlCol="0" anchor="ctr">
            <a:normAutofit/>
            <a:scene3d>
              <a:camera prst="orthographicFront"/>
              <a:lightRig rig="soft" dir="t">
                <a:rot lat="0" lon="0" rev="15600000"/>
              </a:lightRig>
            </a:scene3d>
            <a:sp3d extrusionH="57150" prstMaterial="softEdge">
              <a:bevelT w="25400" h="38100"/>
            </a:sp3d>
          </a:bodyPr>
          <a:lstStyle/>
          <a:p>
            <a:pPr>
              <a:lnSpc>
                <a:spcPct val="90000"/>
              </a:lnSpc>
              <a:spcBef>
                <a:spcPct val="0"/>
              </a:spcBef>
              <a:spcAft>
                <a:spcPts val="600"/>
              </a:spcAft>
            </a:pPr>
            <a:r>
              <a:rPr lang="es-CO" sz="4400" b="1" cap="none" spc="0" noProof="0" dirty="0">
                <a:ln/>
                <a:effectLst/>
                <a:latin typeface="+mj-lt"/>
                <a:ea typeface="+mj-ea"/>
                <a:cs typeface="+mj-cs"/>
              </a:rPr>
              <a:t>FORMA DE LIQUIDACIÓN </a:t>
            </a:r>
          </a:p>
        </p:txBody>
      </p:sp>
      <p:graphicFrame>
        <p:nvGraphicFramePr>
          <p:cNvPr id="7" name="Marcador de texto 2">
            <a:extLst>
              <a:ext uri="{FF2B5EF4-FFF2-40B4-BE49-F238E27FC236}">
                <a16:creationId xmlns:a16="http://schemas.microsoft.com/office/drawing/2014/main" id="{E38D74CE-BFEE-F4C9-50E8-038EE6C24230}"/>
              </a:ext>
            </a:extLst>
          </p:cNvPr>
          <p:cNvGraphicFramePr/>
          <p:nvPr>
            <p:extLst>
              <p:ext uri="{D42A27DB-BD31-4B8C-83A1-F6EECF244321}">
                <p14:modId xmlns:p14="http://schemas.microsoft.com/office/powerpoint/2010/main" val="2798361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BC75EB6F-6A10-FBDC-C90D-417DB83C6B98}"/>
              </a:ext>
            </a:extLst>
          </p:cNvPr>
          <p:cNvPicPr>
            <a:picLocks noChangeAspect="1"/>
          </p:cNvPicPr>
          <p:nvPr/>
        </p:nvPicPr>
        <p:blipFill>
          <a:blip r:embed="rId8"/>
          <a:stretch>
            <a:fillRect/>
          </a:stretch>
        </p:blipFill>
        <p:spPr>
          <a:xfrm>
            <a:off x="0" y="6170580"/>
            <a:ext cx="1097280" cy="638214"/>
          </a:xfrm>
          <a:prstGeom prst="rect">
            <a:avLst/>
          </a:prstGeom>
        </p:spPr>
      </p:pic>
    </p:spTree>
    <p:extLst>
      <p:ext uri="{BB962C8B-B14F-4D97-AF65-F5344CB8AC3E}">
        <p14:creationId xmlns:p14="http://schemas.microsoft.com/office/powerpoint/2010/main" val="568378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1" name="Freeform: Shape 10">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s-CO" noProof="0" dirty="0"/>
          </a:p>
        </p:txBody>
      </p:sp>
      <p:sp>
        <p:nvSpPr>
          <p:cNvPr id="2" name="Título 1">
            <a:extLst>
              <a:ext uri="{FF2B5EF4-FFF2-40B4-BE49-F238E27FC236}">
                <a16:creationId xmlns:a16="http://schemas.microsoft.com/office/drawing/2014/main" id="{7E3FA211-67B3-1AD2-520D-636DC5E25C69}"/>
              </a:ext>
            </a:extLst>
          </p:cNvPr>
          <p:cNvSpPr>
            <a:spLocks noGrp="1"/>
          </p:cNvSpPr>
          <p:nvPr>
            <p:ph type="title"/>
          </p:nvPr>
        </p:nvSpPr>
        <p:spPr>
          <a:xfrm>
            <a:off x="838200" y="401221"/>
            <a:ext cx="10515600" cy="1348065"/>
          </a:xfrm>
        </p:spPr>
        <p:txBody>
          <a:bodyPr vert="horz" lIns="91440" tIns="45720" rIns="91440" bIns="45720" rtlCol="0" anchor="ctr">
            <a:normAutofit/>
          </a:bodyPr>
          <a:lstStyle/>
          <a:p>
            <a:pPr marR="0"/>
            <a:r>
              <a:rPr lang="es-CO" sz="4600" b="0" i="1" u="none" strike="noStrike" kern="1200" baseline="0" noProof="0" dirty="0">
                <a:solidFill>
                  <a:srgbClr val="FFFFFF"/>
                </a:solidFill>
                <a:latin typeface="+mj-lt"/>
                <a:ea typeface="+mj-ea"/>
                <a:cs typeface="+mj-cs"/>
              </a:rPr>
              <a:t>Pensiones Especiales (solo en prima media)</a:t>
            </a:r>
          </a:p>
        </p:txBody>
      </p:sp>
      <p:sp>
        <p:nvSpPr>
          <p:cNvPr id="3" name="Marcador de texto 2">
            <a:extLst>
              <a:ext uri="{FF2B5EF4-FFF2-40B4-BE49-F238E27FC236}">
                <a16:creationId xmlns:a16="http://schemas.microsoft.com/office/drawing/2014/main" id="{9EB8158B-5BB8-DF6C-E1E3-F9E2F04D9FFB}"/>
              </a:ext>
            </a:extLst>
          </p:cNvPr>
          <p:cNvSpPr>
            <a:spLocks noGrp="1"/>
          </p:cNvSpPr>
          <p:nvPr>
            <p:ph type="body" idx="1"/>
          </p:nvPr>
        </p:nvSpPr>
        <p:spPr>
          <a:xfrm>
            <a:off x="838200" y="2586789"/>
            <a:ext cx="10515600" cy="3590174"/>
          </a:xfrm>
        </p:spPr>
        <p:txBody>
          <a:bodyPr vert="horz" lIns="91440" tIns="45720" rIns="91440" bIns="45720" rtlCol="0">
            <a:normAutofit/>
          </a:bodyPr>
          <a:lstStyle/>
          <a:p>
            <a:r>
              <a:rPr lang="es-CO" i="1" noProof="0" dirty="0"/>
              <a:t>P</a:t>
            </a:r>
            <a:r>
              <a:rPr lang="es-CO" b="0" i="1" u="none" strike="noStrike" baseline="0" noProof="0" dirty="0"/>
              <a:t>adre o madre trabajadora con hijo invalido </a:t>
            </a:r>
          </a:p>
          <a:p>
            <a:pPr marL="0" indent="0" algn="just">
              <a:buNone/>
            </a:pPr>
            <a:r>
              <a:rPr lang="es-CO" sz="1600" noProof="0" dirty="0">
                <a:effectLst/>
              </a:rPr>
              <a:t>Establecido en el parágrafo 4° del artículo 9° de la Ley 797 de 2003 que dispone que quien tuviere un hijo discapacitado física o mental debidamente calificado que sea su dependiente económico y mientras permanezca en ese estado, tiene derecho a recibir una pension especial de vejez siempre que “(…) haya cotizado al Sistema General de Pensiones cuando menos el mínimo de semanas exigido en el régimen de prima media para acceder a la pensión de vejez.”</a:t>
            </a:r>
            <a:endParaRPr lang="es-CO" sz="1600" noProof="0" dirty="0"/>
          </a:p>
        </p:txBody>
      </p:sp>
      <p:sp>
        <p:nvSpPr>
          <p:cNvPr id="4" name="Marcador de texto 2">
            <a:extLst>
              <a:ext uri="{FF2B5EF4-FFF2-40B4-BE49-F238E27FC236}">
                <a16:creationId xmlns:a16="http://schemas.microsoft.com/office/drawing/2014/main" id="{E870672D-3CBB-CD6A-304F-E2371E10AF7B}"/>
              </a:ext>
            </a:extLst>
          </p:cNvPr>
          <p:cNvSpPr txBox="1">
            <a:spLocks/>
          </p:cNvSpPr>
          <p:nvPr/>
        </p:nvSpPr>
        <p:spPr>
          <a:xfrm>
            <a:off x="713003" y="4495873"/>
            <a:ext cx="10515600" cy="1920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i="1" kern="100" noProof="0" dirty="0"/>
              <a:t>Vejez anticipada por invalidez</a:t>
            </a:r>
          </a:p>
          <a:p>
            <a:pPr marL="0" indent="0" algn="just">
              <a:buNone/>
            </a:pPr>
            <a:r>
              <a:rPr lang="es-CO" sz="1600" noProof="0" dirty="0">
                <a:ea typeface="Calibri" panose="020F0502020204030204" pitchFamily="34" charset="0"/>
              </a:rPr>
              <a:t>Establecido en la misma norma, dispone qué   las personas que padezcan una deficiencia física, síquica o sensorial del 50% o más, que cumplan 55 años de edad y que hayan cotizado en forma continua o discontinua 1000 o más semanas al régimen de prima media pueden acceder a pensión, solo con esos requisitos de edad y semanas.</a:t>
            </a:r>
            <a:endParaRPr lang="es-CO" sz="1600" noProof="0" dirty="0"/>
          </a:p>
        </p:txBody>
      </p:sp>
      <p:pic>
        <p:nvPicPr>
          <p:cNvPr id="5" name="Imagen 4">
            <a:extLst>
              <a:ext uri="{FF2B5EF4-FFF2-40B4-BE49-F238E27FC236}">
                <a16:creationId xmlns:a16="http://schemas.microsoft.com/office/drawing/2014/main" id="{587AACE8-7539-861C-EDCC-01146FBE8050}"/>
              </a:ext>
            </a:extLst>
          </p:cNvPr>
          <p:cNvPicPr>
            <a:picLocks noChangeAspect="1"/>
          </p:cNvPicPr>
          <p:nvPr/>
        </p:nvPicPr>
        <p:blipFill>
          <a:blip r:embed="rId2"/>
          <a:stretch>
            <a:fillRect/>
          </a:stretch>
        </p:blipFill>
        <p:spPr>
          <a:xfrm>
            <a:off x="0" y="6170580"/>
            <a:ext cx="1097280" cy="638214"/>
          </a:xfrm>
          <a:prstGeom prst="rect">
            <a:avLst/>
          </a:prstGeom>
        </p:spPr>
      </p:pic>
    </p:spTree>
    <p:extLst>
      <p:ext uri="{BB962C8B-B14F-4D97-AF65-F5344CB8AC3E}">
        <p14:creationId xmlns:p14="http://schemas.microsoft.com/office/powerpoint/2010/main" val="4006957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7" name="Rectangle 1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Rectangle 2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E11A3274-8BF0-485E-3A58-7252D5686438}"/>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marR="0"/>
            <a:r>
              <a:rPr lang="es-CO" sz="4000" b="0" i="1" u="none" strike="noStrike" kern="1200" baseline="0" noProof="0" dirty="0">
                <a:solidFill>
                  <a:srgbClr val="FFFFFF"/>
                </a:solidFill>
                <a:latin typeface="+mj-lt"/>
                <a:ea typeface="+mj-ea"/>
                <a:cs typeface="+mj-cs"/>
              </a:rPr>
              <a:t>Ahorro Individual con solidaridad</a:t>
            </a:r>
          </a:p>
        </p:txBody>
      </p:sp>
      <p:graphicFrame>
        <p:nvGraphicFramePr>
          <p:cNvPr id="11" name="Rectángulo: esquinas superiores redondeadas 4">
            <a:extLst>
              <a:ext uri="{FF2B5EF4-FFF2-40B4-BE49-F238E27FC236}">
                <a16:creationId xmlns:a16="http://schemas.microsoft.com/office/drawing/2014/main" id="{C0A12C33-792F-E506-1FEE-65FE9611C4E7}"/>
              </a:ext>
            </a:extLst>
          </p:cNvPr>
          <p:cNvGraphicFramePr/>
          <p:nvPr>
            <p:extLst>
              <p:ext uri="{D42A27DB-BD31-4B8C-83A1-F6EECF244321}">
                <p14:modId xmlns:p14="http://schemas.microsoft.com/office/powerpoint/2010/main" val="221504148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937D4B1B-41F5-545E-EE58-164417EAD87C}"/>
              </a:ext>
            </a:extLst>
          </p:cNvPr>
          <p:cNvPicPr>
            <a:picLocks noChangeAspect="1"/>
          </p:cNvPicPr>
          <p:nvPr/>
        </p:nvPicPr>
        <p:blipFill>
          <a:blip r:embed="rId7"/>
          <a:stretch>
            <a:fillRect/>
          </a:stretch>
        </p:blipFill>
        <p:spPr>
          <a:xfrm>
            <a:off x="0" y="6170580"/>
            <a:ext cx="1097280" cy="638214"/>
          </a:xfrm>
          <a:prstGeom prst="rect">
            <a:avLst/>
          </a:prstGeom>
        </p:spPr>
      </p:pic>
    </p:spTree>
    <p:extLst>
      <p:ext uri="{BB962C8B-B14F-4D97-AF65-F5344CB8AC3E}">
        <p14:creationId xmlns:p14="http://schemas.microsoft.com/office/powerpoint/2010/main" val="2284518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3D072A7C-873C-F31C-4F88-63ACA140DB2B}"/>
              </a:ext>
            </a:extLst>
          </p:cNvPr>
          <p:cNvSpPr>
            <a:spLocks noGrp="1"/>
          </p:cNvSpPr>
          <p:nvPr>
            <p:ph type="title"/>
          </p:nvPr>
        </p:nvSpPr>
        <p:spPr>
          <a:xfrm>
            <a:off x="1383564" y="348865"/>
            <a:ext cx="9718111" cy="1576446"/>
          </a:xfrm>
        </p:spPr>
        <p:txBody>
          <a:bodyPr vert="horz" lIns="91440" tIns="45720" rIns="91440" bIns="45720" rtlCol="0" anchor="ctr">
            <a:normAutofit/>
          </a:bodyPr>
          <a:lstStyle/>
          <a:p>
            <a:pPr marR="0"/>
            <a:r>
              <a:rPr lang="es-CO" sz="4000" b="0" i="1" u="none" strike="noStrike" kern="1200" baseline="0" noProof="0" dirty="0">
                <a:solidFill>
                  <a:srgbClr val="FFFFFF"/>
                </a:solidFill>
                <a:latin typeface="+mj-lt"/>
                <a:ea typeface="+mj-ea"/>
                <a:cs typeface="+mj-cs"/>
              </a:rPr>
              <a:t>Ineficacia de la Afiliación / Indemnización de Perjuicios</a:t>
            </a:r>
          </a:p>
        </p:txBody>
      </p:sp>
      <p:graphicFrame>
        <p:nvGraphicFramePr>
          <p:cNvPr id="5" name="Marcador de texto 2">
            <a:extLst>
              <a:ext uri="{FF2B5EF4-FFF2-40B4-BE49-F238E27FC236}">
                <a16:creationId xmlns:a16="http://schemas.microsoft.com/office/drawing/2014/main" id="{F51B10DA-DC0F-9B50-8A82-CBEA3749A9F3}"/>
              </a:ext>
            </a:extLst>
          </p:cNvPr>
          <p:cNvGraphicFramePr/>
          <p:nvPr>
            <p:extLst>
              <p:ext uri="{D42A27DB-BD31-4B8C-83A1-F6EECF244321}">
                <p14:modId xmlns:p14="http://schemas.microsoft.com/office/powerpoint/2010/main" val="3709039625"/>
              </p:ext>
            </p:extLst>
          </p:nvPr>
        </p:nvGraphicFramePr>
        <p:xfrm>
          <a:off x="644056" y="2518295"/>
          <a:ext cx="11075996" cy="3787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C745FF70-24D7-66B2-F76D-DB8CADF2BFC1}"/>
              </a:ext>
            </a:extLst>
          </p:cNvPr>
          <p:cNvPicPr>
            <a:picLocks noChangeAspect="1"/>
          </p:cNvPicPr>
          <p:nvPr/>
        </p:nvPicPr>
        <p:blipFill>
          <a:blip r:embed="rId7"/>
          <a:stretch>
            <a:fillRect/>
          </a:stretch>
        </p:blipFill>
        <p:spPr>
          <a:xfrm>
            <a:off x="-1" y="6262586"/>
            <a:ext cx="1097280" cy="638214"/>
          </a:xfrm>
          <a:prstGeom prst="rect">
            <a:avLst/>
          </a:prstGeom>
        </p:spPr>
      </p:pic>
    </p:spTree>
    <p:extLst>
      <p:ext uri="{BB962C8B-B14F-4D97-AF65-F5344CB8AC3E}">
        <p14:creationId xmlns:p14="http://schemas.microsoft.com/office/powerpoint/2010/main" val="167657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3AC56ECC-8E23-F09F-F125-68612F965738}"/>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R="0"/>
            <a:r>
              <a:rPr lang="es-CO" sz="5400" b="0" i="1" u="none" strike="noStrike" kern="1200" baseline="0" noProof="0" dirty="0">
                <a:solidFill>
                  <a:schemeClr val="tx1"/>
                </a:solidFill>
                <a:latin typeface="+mj-lt"/>
                <a:ea typeface="+mj-ea"/>
                <a:cs typeface="+mj-cs"/>
              </a:rPr>
              <a:t>Cálculos actuariales</a:t>
            </a:r>
          </a:p>
        </p:txBody>
      </p:sp>
      <p:sp>
        <p:nvSpPr>
          <p:cNvPr id="1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9" name="Marcador de texto 2">
            <a:extLst>
              <a:ext uri="{FF2B5EF4-FFF2-40B4-BE49-F238E27FC236}">
                <a16:creationId xmlns:a16="http://schemas.microsoft.com/office/drawing/2014/main" id="{263258AD-4EFC-4621-BBB7-475A57F31914}"/>
              </a:ext>
            </a:extLst>
          </p:cNvPr>
          <p:cNvSpPr>
            <a:spLocks noGrp="1"/>
          </p:cNvSpPr>
          <p:nvPr>
            <p:ph type="body" idx="1"/>
          </p:nvPr>
        </p:nvSpPr>
        <p:spPr>
          <a:xfrm>
            <a:off x="838200" y="1929384"/>
            <a:ext cx="10515600" cy="4251960"/>
          </a:xfrm>
        </p:spPr>
        <p:txBody>
          <a:bodyPr vert="horz" lIns="91440" tIns="45720" rIns="91440" bIns="45720" rtlCol="0">
            <a:normAutofit/>
          </a:bodyPr>
          <a:lstStyle/>
          <a:p>
            <a:pPr marL="0" algn="just"/>
            <a:r>
              <a:rPr lang="es-CO" sz="2200" noProof="0" dirty="0"/>
              <a:t>En Colombia en la gran mayoría de casos hemos empezado a trabajar jóvenes, pero no en todos los casos se realizaron los aportes, razón por la cual existe la figura del cálculo actuarial para convalidar los tiempos por los cuales existió omisión en la afiliación y pago de aportes.</a:t>
            </a:r>
          </a:p>
          <a:p>
            <a:pPr marL="0"/>
            <a:endParaRPr lang="es-CO" sz="2200" noProof="0" dirty="0"/>
          </a:p>
          <a:p>
            <a:pPr marL="0" algn="just"/>
            <a:r>
              <a:rPr lang="es-CO" sz="2200" noProof="0" dirty="0"/>
              <a:t>Esta posibilidad es muy importante, por cuanto puede determinar que una persona acceda o no a su pensión cuando cumpla la edad mínima, o puede significarle una cuantía mayor en su pensión, y más recientemente, porque le permite permanecer en el régimen de transición de la reforma pensional, pues de manera general para quien devengue más de 4 salarios mínimos, le conviene el régimen actual por encima del de la reforma.   Para permanecer en el </a:t>
            </a:r>
            <a:r>
              <a:rPr lang="es-CO" sz="2200" noProof="0" dirty="0" err="1"/>
              <a:t>regimen</a:t>
            </a:r>
            <a:r>
              <a:rPr lang="es-CO" sz="2200" noProof="0" dirty="0"/>
              <a:t> de transición de la reforma, el pago del cálculo deberá realizarse antes del 30 de junio de 2025,</a:t>
            </a:r>
          </a:p>
        </p:txBody>
      </p:sp>
      <p:pic>
        <p:nvPicPr>
          <p:cNvPr id="3" name="Imagen 2">
            <a:extLst>
              <a:ext uri="{FF2B5EF4-FFF2-40B4-BE49-F238E27FC236}">
                <a16:creationId xmlns:a16="http://schemas.microsoft.com/office/drawing/2014/main" id="{2D79574E-7635-A6A8-FA7D-EFE794B365B8}"/>
              </a:ext>
            </a:extLst>
          </p:cNvPr>
          <p:cNvPicPr>
            <a:picLocks noChangeAspect="1"/>
          </p:cNvPicPr>
          <p:nvPr/>
        </p:nvPicPr>
        <p:blipFill>
          <a:blip r:embed="rId2"/>
          <a:stretch>
            <a:fillRect/>
          </a:stretch>
        </p:blipFill>
        <p:spPr>
          <a:xfrm>
            <a:off x="0" y="6170580"/>
            <a:ext cx="1097280" cy="638214"/>
          </a:xfrm>
          <a:prstGeom prst="rect">
            <a:avLst/>
          </a:prstGeom>
        </p:spPr>
      </p:pic>
    </p:spTree>
    <p:extLst>
      <p:ext uri="{BB962C8B-B14F-4D97-AF65-F5344CB8AC3E}">
        <p14:creationId xmlns:p14="http://schemas.microsoft.com/office/powerpoint/2010/main" val="830062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E6BBE0C9-502C-AEDE-251A-BA89E72142A0}"/>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marR="0"/>
            <a:r>
              <a:rPr lang="es-CO" sz="3400" b="0" i="1" u="none" strike="noStrike" kern="1200" baseline="0" noProof="0" dirty="0">
                <a:solidFill>
                  <a:srgbClr val="FFFFFF"/>
                </a:solidFill>
                <a:latin typeface="+mj-lt"/>
                <a:ea typeface="+mj-ea"/>
                <a:cs typeface="+mj-cs"/>
              </a:rPr>
              <a:t>Fuero de </a:t>
            </a:r>
            <a:r>
              <a:rPr lang="es-CO" sz="3400" b="0" i="1" u="none" strike="noStrike" kern="1200" baseline="0" noProof="0" dirty="0" err="1">
                <a:solidFill>
                  <a:srgbClr val="FFFFFF"/>
                </a:solidFill>
                <a:latin typeface="+mj-lt"/>
                <a:ea typeface="+mj-ea"/>
                <a:cs typeface="+mj-cs"/>
              </a:rPr>
              <a:t>prepensionados</a:t>
            </a:r>
            <a:r>
              <a:rPr lang="es-CO" sz="3400" b="0" i="1" u="none" strike="noStrike" kern="1200" baseline="0" noProof="0" dirty="0">
                <a:solidFill>
                  <a:srgbClr val="FFFFFF"/>
                </a:solidFill>
                <a:latin typeface="+mj-lt"/>
                <a:ea typeface="+mj-ea"/>
                <a:cs typeface="+mj-cs"/>
              </a:rPr>
              <a:t> – Situación con la sentencia SU 003 de 2018</a:t>
            </a:r>
          </a:p>
        </p:txBody>
      </p:sp>
      <p:sp>
        <p:nvSpPr>
          <p:cNvPr id="3" name="Marcador de texto 2">
            <a:extLst>
              <a:ext uri="{FF2B5EF4-FFF2-40B4-BE49-F238E27FC236}">
                <a16:creationId xmlns:a16="http://schemas.microsoft.com/office/drawing/2014/main" id="{EA637938-AF87-9F85-9EC0-8A843097D2D3}"/>
              </a:ext>
            </a:extLst>
          </p:cNvPr>
          <p:cNvSpPr>
            <a:spLocks noGrp="1"/>
          </p:cNvSpPr>
          <p:nvPr>
            <p:ph type="body" idx="1"/>
          </p:nvPr>
        </p:nvSpPr>
        <p:spPr>
          <a:xfrm>
            <a:off x="1371599" y="2318197"/>
            <a:ext cx="9724031" cy="3683358"/>
          </a:xfrm>
        </p:spPr>
        <p:txBody>
          <a:bodyPr vert="horz" lIns="91440" tIns="45720" rIns="91440" bIns="45720" rtlCol="0" anchor="ctr">
            <a:normAutofit/>
          </a:bodyPr>
          <a:lstStyle/>
          <a:p>
            <a:pPr marL="0" algn="just"/>
            <a:r>
              <a:rPr lang="es-CO" sz="2000" noProof="0" dirty="0"/>
              <a:t>El fuero de </a:t>
            </a:r>
            <a:r>
              <a:rPr lang="es-CO" sz="2000" noProof="0" dirty="0" err="1"/>
              <a:t>prepensionado</a:t>
            </a:r>
            <a:r>
              <a:rPr lang="es-CO" sz="2000" noProof="0" dirty="0"/>
              <a:t> históricamente consistía en una estabilidad laboral para las personas que se encuentran a menos de 3 años para pensionarse, lo cual en un comienzo se interpretó de manera amplia, amparando a una gran cantidad de personas, no obstante la sentencia de Unificación SU 003 de 2018 precisó qué  los trabajadores que hayan cumplido con las semanas requeridas para acceder a la pensión de vejez, actualmente fijadas en 1,300 semanas en Colpensiones (para hombres), no tendrán derecho a la estabilidad laboral reforzada si les faltan tres años o menos para alcanzar la edad de pensión. Esto se debe a que el derecho al reconocimiento de la pensión no se ve afectado, ya que la edad es un requisito que se cumplirá inevitablemente con el transcurso del tiempo. </a:t>
            </a:r>
          </a:p>
          <a:p>
            <a:pPr marL="0"/>
            <a:r>
              <a:rPr lang="es-CO" sz="2000" noProof="0" dirty="0"/>
              <a:t>Lo anterior genera varios casos que expondremos en la siguiente sección.</a:t>
            </a:r>
          </a:p>
          <a:p>
            <a:pPr marL="0"/>
            <a:endParaRPr lang="es-CO" sz="2000" noProof="0" dirty="0"/>
          </a:p>
          <a:p>
            <a:pPr marL="0"/>
            <a:endParaRPr lang="es-CO" sz="2000" noProof="0" dirty="0"/>
          </a:p>
        </p:txBody>
      </p:sp>
      <p:pic>
        <p:nvPicPr>
          <p:cNvPr id="4" name="Imagen 3">
            <a:extLst>
              <a:ext uri="{FF2B5EF4-FFF2-40B4-BE49-F238E27FC236}">
                <a16:creationId xmlns:a16="http://schemas.microsoft.com/office/drawing/2014/main" id="{0AD1BC39-7B91-8FB0-74F3-DDB2CC3309E7}"/>
              </a:ext>
            </a:extLst>
          </p:cNvPr>
          <p:cNvPicPr>
            <a:picLocks noChangeAspect="1"/>
          </p:cNvPicPr>
          <p:nvPr/>
        </p:nvPicPr>
        <p:blipFill>
          <a:blip r:embed="rId2"/>
          <a:stretch>
            <a:fillRect/>
          </a:stretch>
        </p:blipFill>
        <p:spPr>
          <a:xfrm>
            <a:off x="0" y="6170580"/>
            <a:ext cx="1097280" cy="638214"/>
          </a:xfrm>
          <a:prstGeom prst="rect">
            <a:avLst/>
          </a:prstGeom>
        </p:spPr>
      </p:pic>
    </p:spTree>
    <p:extLst>
      <p:ext uri="{BB962C8B-B14F-4D97-AF65-F5344CB8AC3E}">
        <p14:creationId xmlns:p14="http://schemas.microsoft.com/office/powerpoint/2010/main" val="1498494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521C2B01-4F63-9635-5980-73EA24F434C3}"/>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s-CO" sz="5000" kern="1200" noProof="0" dirty="0">
                <a:solidFill>
                  <a:schemeClr val="tx1"/>
                </a:solidFill>
                <a:latin typeface="+mj-lt"/>
                <a:ea typeface="+mj-ea"/>
                <a:cs typeface="+mj-cs"/>
              </a:rPr>
              <a:t>CASUISTICA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 name="Marcador de texto 2">
            <a:extLst>
              <a:ext uri="{FF2B5EF4-FFF2-40B4-BE49-F238E27FC236}">
                <a16:creationId xmlns:a16="http://schemas.microsoft.com/office/drawing/2014/main" id="{D85F1F5D-63DF-30C5-7023-63E045ACA390}"/>
              </a:ext>
            </a:extLst>
          </p:cNvPr>
          <p:cNvSpPr>
            <a:spLocks noGrp="1"/>
          </p:cNvSpPr>
          <p:nvPr>
            <p:ph type="body" idx="1"/>
          </p:nvPr>
        </p:nvSpPr>
        <p:spPr>
          <a:xfrm>
            <a:off x="5126418" y="552091"/>
            <a:ext cx="6224335" cy="5431536"/>
          </a:xfrm>
        </p:spPr>
        <p:txBody>
          <a:bodyPr vert="horz" lIns="91440" tIns="45720" rIns="91440" bIns="45720" rtlCol="0" anchor="ctr">
            <a:normAutofit/>
          </a:bodyPr>
          <a:lstStyle/>
          <a:p>
            <a:pPr algn="just"/>
            <a:r>
              <a:rPr lang="es-CO" sz="2200" noProof="0" dirty="0"/>
              <a:t>Para aclarar los temas por lo menos más problemáticos hemos preparado una pequeña </a:t>
            </a:r>
            <a:r>
              <a:rPr lang="es-CO" sz="2200" noProof="0" dirty="0" err="1"/>
              <a:t>casuistica</a:t>
            </a:r>
            <a:r>
              <a:rPr lang="es-CO" sz="2200" noProof="0" dirty="0"/>
              <a:t> para aclarar tres temas principales:</a:t>
            </a:r>
          </a:p>
          <a:p>
            <a:endParaRPr lang="es-CO" sz="2200" noProof="0" dirty="0"/>
          </a:p>
          <a:p>
            <a:pPr lvl="1"/>
            <a:r>
              <a:rPr lang="es-CO" sz="2200" noProof="0" dirty="0"/>
              <a:t>Fuero de </a:t>
            </a:r>
            <a:r>
              <a:rPr lang="es-CO" sz="2200" noProof="0" dirty="0" err="1"/>
              <a:t>Prepensionados</a:t>
            </a:r>
            <a:endParaRPr lang="es-CO" sz="2200" noProof="0" dirty="0"/>
          </a:p>
          <a:p>
            <a:pPr lvl="1"/>
            <a:r>
              <a:rPr lang="es-CO" sz="2200" noProof="0" dirty="0"/>
              <a:t>Liquidación de pensión de vejez</a:t>
            </a:r>
          </a:p>
          <a:p>
            <a:pPr lvl="1"/>
            <a:r>
              <a:rPr lang="es-CO" sz="2200" noProof="0" dirty="0"/>
              <a:t>Liquidación aproximada de una pensión de vejez con la reforma pensional</a:t>
            </a:r>
          </a:p>
          <a:p>
            <a:pPr lvl="1"/>
            <a:r>
              <a:rPr lang="es-CO" sz="2200" noProof="0" dirty="0"/>
              <a:t>Régimen de transición con la reforma pensional</a:t>
            </a:r>
          </a:p>
          <a:p>
            <a:pPr lvl="1"/>
            <a:endParaRPr lang="es-CO" sz="2200" noProof="0" dirty="0"/>
          </a:p>
          <a:p>
            <a:pPr lvl="1"/>
            <a:endParaRPr lang="es-CO" sz="2200" noProof="0" dirty="0"/>
          </a:p>
          <a:p>
            <a:pPr lvl="1"/>
            <a:endParaRPr lang="es-CO" sz="2200" noProof="0" dirty="0"/>
          </a:p>
        </p:txBody>
      </p:sp>
      <p:pic>
        <p:nvPicPr>
          <p:cNvPr id="4" name="Imagen 3">
            <a:extLst>
              <a:ext uri="{FF2B5EF4-FFF2-40B4-BE49-F238E27FC236}">
                <a16:creationId xmlns:a16="http://schemas.microsoft.com/office/drawing/2014/main" id="{A366954D-7BE7-6A73-1251-4737541AA8FA}"/>
              </a:ext>
            </a:extLst>
          </p:cNvPr>
          <p:cNvPicPr>
            <a:picLocks noChangeAspect="1"/>
          </p:cNvPicPr>
          <p:nvPr/>
        </p:nvPicPr>
        <p:blipFill>
          <a:blip r:embed="rId2"/>
          <a:stretch>
            <a:fillRect/>
          </a:stretch>
        </p:blipFill>
        <p:spPr>
          <a:xfrm>
            <a:off x="0" y="6170580"/>
            <a:ext cx="1097280" cy="638214"/>
          </a:xfrm>
          <a:prstGeom prst="rect">
            <a:avLst/>
          </a:prstGeom>
        </p:spPr>
      </p:pic>
    </p:spTree>
    <p:extLst>
      <p:ext uri="{BB962C8B-B14F-4D97-AF65-F5344CB8AC3E}">
        <p14:creationId xmlns:p14="http://schemas.microsoft.com/office/powerpoint/2010/main" val="454239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411624-A8B8-4497-6CEF-D9C2B5708112}"/>
            </a:ext>
          </a:extLst>
        </p:cNvPr>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85159EC6-013C-BBEB-68BE-788884987C55}"/>
              </a:ext>
            </a:extLst>
          </p:cNvPr>
          <p:cNvSpPr>
            <a:spLocks noGrp="1"/>
          </p:cNvSpPr>
          <p:nvPr>
            <p:ph type="title"/>
          </p:nvPr>
        </p:nvSpPr>
        <p:spPr>
          <a:xfrm>
            <a:off x="6094105" y="802955"/>
            <a:ext cx="4977976" cy="1454051"/>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Casos fuero de </a:t>
            </a:r>
            <a:r>
              <a:rPr lang="es-CO" sz="3600" b="0" i="1" u="none" strike="noStrike" kern="1200" baseline="0" noProof="0" dirty="0" err="1">
                <a:solidFill>
                  <a:schemeClr val="tx2"/>
                </a:solidFill>
                <a:latin typeface="+mj-lt"/>
                <a:ea typeface="+mj-ea"/>
                <a:cs typeface="+mj-cs"/>
              </a:rPr>
              <a:t>prepensionados</a:t>
            </a:r>
            <a:endParaRPr lang="es-CO" sz="3600" b="0" i="1" u="none" strike="noStrike" kern="1200" baseline="0" noProof="0" dirty="0">
              <a:solidFill>
                <a:schemeClr val="tx2"/>
              </a:solidFill>
              <a:latin typeface="+mj-lt"/>
              <a:ea typeface="+mj-ea"/>
              <a:cs typeface="+mj-cs"/>
            </a:endParaRPr>
          </a:p>
        </p:txBody>
      </p:sp>
      <p:pic>
        <p:nvPicPr>
          <p:cNvPr id="7" name="Graphic 6" descr="Usuario">
            <a:extLst>
              <a:ext uri="{FF2B5EF4-FFF2-40B4-BE49-F238E27FC236}">
                <a16:creationId xmlns:a16="http://schemas.microsoft.com/office/drawing/2014/main" id="{AD93EAC9-5846-0338-6241-F1AFF5D18D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Marcador de texto 2">
            <a:extLst>
              <a:ext uri="{FF2B5EF4-FFF2-40B4-BE49-F238E27FC236}">
                <a16:creationId xmlns:a16="http://schemas.microsoft.com/office/drawing/2014/main" id="{A2B6BD04-08CE-1AD7-554B-4724322D75C0}"/>
              </a:ext>
            </a:extLst>
          </p:cNvPr>
          <p:cNvSpPr>
            <a:spLocks noGrp="1"/>
          </p:cNvSpPr>
          <p:nvPr>
            <p:ph type="body" idx="1"/>
          </p:nvPr>
        </p:nvSpPr>
        <p:spPr>
          <a:xfrm>
            <a:off x="6090574" y="2421682"/>
            <a:ext cx="4977578" cy="3639289"/>
          </a:xfrm>
        </p:spPr>
        <p:txBody>
          <a:bodyPr vert="horz" lIns="91440" tIns="45720" rIns="91440" bIns="45720" rtlCol="0" anchor="ctr">
            <a:normAutofit/>
          </a:bodyPr>
          <a:lstStyle/>
          <a:p>
            <a:pPr marL="0"/>
            <a:r>
              <a:rPr lang="es-CO" sz="1800" noProof="0" dirty="0">
                <a:solidFill>
                  <a:schemeClr val="tx2"/>
                </a:solidFill>
              </a:rPr>
              <a:t>Caso 1.</a:t>
            </a:r>
          </a:p>
          <a:p>
            <a:pPr marL="0"/>
            <a:endParaRPr lang="es-CO" sz="1800" noProof="0" dirty="0">
              <a:solidFill>
                <a:schemeClr val="tx2"/>
              </a:solidFill>
            </a:endParaRPr>
          </a:p>
          <a:p>
            <a:pPr marL="0" algn="just"/>
            <a:r>
              <a:rPr lang="es-CO" sz="1800" noProof="0" dirty="0">
                <a:solidFill>
                  <a:schemeClr val="tx2"/>
                </a:solidFill>
              </a:rPr>
              <a:t>Laura consulta a su fondo de pensión sobre sus semanas cotizadas y descubre que ya ha acumulado 1340 semanas. Sin embargo, aún le faltan dos años para alcanzar la edad de jubilación.</a:t>
            </a:r>
          </a:p>
          <a:p>
            <a:pPr marL="0"/>
            <a:endParaRPr lang="es-CO" sz="1800" noProof="0" dirty="0">
              <a:solidFill>
                <a:schemeClr val="tx2"/>
              </a:solidFill>
            </a:endParaRPr>
          </a:p>
          <a:p>
            <a:pPr marL="0"/>
            <a:r>
              <a:rPr lang="es-CO" sz="1800" noProof="0" dirty="0">
                <a:solidFill>
                  <a:schemeClr val="tx2"/>
                </a:solidFill>
              </a:rPr>
              <a:t>¿Aplica o no el fuero de </a:t>
            </a:r>
            <a:r>
              <a:rPr lang="es-CO" sz="1800" noProof="0" dirty="0" err="1">
                <a:solidFill>
                  <a:schemeClr val="tx2"/>
                </a:solidFill>
              </a:rPr>
              <a:t>prepensionado</a:t>
            </a:r>
            <a:r>
              <a:rPr lang="es-CO" sz="1800" noProof="0" dirty="0">
                <a:solidFill>
                  <a:schemeClr val="tx2"/>
                </a:solidFill>
              </a:rPr>
              <a:t>?</a:t>
            </a:r>
          </a:p>
          <a:p>
            <a:pPr marL="0"/>
            <a:endParaRPr lang="es-CO" sz="1800" noProof="0" dirty="0">
              <a:solidFill>
                <a:schemeClr val="tx2"/>
              </a:solidFill>
            </a:endParaRPr>
          </a:p>
        </p:txBody>
      </p:sp>
      <p:grpSp>
        <p:nvGrpSpPr>
          <p:cNvPr id="26"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27"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8"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pic>
        <p:nvPicPr>
          <p:cNvPr id="4" name="Imagen 3">
            <a:extLst>
              <a:ext uri="{FF2B5EF4-FFF2-40B4-BE49-F238E27FC236}">
                <a16:creationId xmlns:a16="http://schemas.microsoft.com/office/drawing/2014/main" id="{7B7DD6C6-FE9B-FFFB-583E-5D26689BCEA9}"/>
              </a:ext>
            </a:extLst>
          </p:cNvPr>
          <p:cNvPicPr>
            <a:picLocks noChangeAspect="1"/>
          </p:cNvPicPr>
          <p:nvPr/>
        </p:nvPicPr>
        <p:blipFill>
          <a:blip r:embed="rId4"/>
          <a:stretch>
            <a:fillRect/>
          </a:stretch>
        </p:blipFill>
        <p:spPr>
          <a:xfrm>
            <a:off x="10911840" y="6219785"/>
            <a:ext cx="1097280" cy="638214"/>
          </a:xfrm>
          <a:prstGeom prst="rect">
            <a:avLst/>
          </a:prstGeom>
        </p:spPr>
      </p:pic>
    </p:spTree>
    <p:extLst>
      <p:ext uri="{BB962C8B-B14F-4D97-AF65-F5344CB8AC3E}">
        <p14:creationId xmlns:p14="http://schemas.microsoft.com/office/powerpoint/2010/main" val="1437476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7"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grpSp>
      <p:sp>
        <p:nvSpPr>
          <p:cNvPr id="2" name="Título 1">
            <a:extLst>
              <a:ext uri="{FF2B5EF4-FFF2-40B4-BE49-F238E27FC236}">
                <a16:creationId xmlns:a16="http://schemas.microsoft.com/office/drawing/2014/main" id="{0AB55C5A-0D3C-2E8B-1FF8-D3A55CDF77E6}"/>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Casos fuero de </a:t>
            </a:r>
            <a:r>
              <a:rPr lang="es-CO" sz="3600" b="0" i="1" u="none" strike="noStrike" kern="1200" baseline="0" noProof="0" dirty="0" err="1">
                <a:solidFill>
                  <a:schemeClr val="tx2"/>
                </a:solidFill>
                <a:latin typeface="+mj-lt"/>
                <a:ea typeface="+mj-ea"/>
                <a:cs typeface="+mj-cs"/>
              </a:rPr>
              <a:t>prepensionados</a:t>
            </a:r>
            <a:endParaRPr lang="es-CO" sz="3600" b="0" i="1" u="none" strike="noStrike" kern="1200" baseline="0" noProof="0" dirty="0">
              <a:solidFill>
                <a:schemeClr val="tx2"/>
              </a:solidFill>
              <a:latin typeface="+mj-lt"/>
              <a:ea typeface="+mj-ea"/>
              <a:cs typeface="+mj-cs"/>
            </a:endParaRPr>
          </a:p>
        </p:txBody>
      </p:sp>
      <p:sp>
        <p:nvSpPr>
          <p:cNvPr id="18" name="Marcador de texto 2">
            <a:extLst>
              <a:ext uri="{FF2B5EF4-FFF2-40B4-BE49-F238E27FC236}">
                <a16:creationId xmlns:a16="http://schemas.microsoft.com/office/drawing/2014/main" id="{69DEAE35-94CA-AE8E-BDCD-F66DAEBFB545}"/>
              </a:ext>
            </a:extLst>
          </p:cNvPr>
          <p:cNvSpPr>
            <a:spLocks noGrp="1"/>
          </p:cNvSpPr>
          <p:nvPr>
            <p:ph type="body" idx="1"/>
          </p:nvPr>
        </p:nvSpPr>
        <p:spPr>
          <a:xfrm>
            <a:off x="6172200" y="804672"/>
            <a:ext cx="5221224" cy="5230368"/>
          </a:xfrm>
        </p:spPr>
        <p:txBody>
          <a:bodyPr vert="horz" lIns="91440" tIns="45720" rIns="91440" bIns="45720" rtlCol="0" anchor="ctr">
            <a:normAutofit/>
          </a:bodyPr>
          <a:lstStyle/>
          <a:p>
            <a:pPr marL="0"/>
            <a:r>
              <a:rPr lang="es-CO" sz="1800" noProof="0" dirty="0">
                <a:solidFill>
                  <a:schemeClr val="tx2"/>
                </a:solidFill>
              </a:rPr>
              <a:t>Caso 2. Carlos ha trabajado en una empresa.  Al consultar a su fondo de pensiones  encuentra que le faltan tres años para completar las semanas exigidas para acceder a su pensión, pero solo le restan dos años para cumplir 62 años.</a:t>
            </a:r>
          </a:p>
          <a:p>
            <a:pPr marL="0"/>
            <a:endParaRPr lang="es-CO" sz="1800" noProof="0" dirty="0">
              <a:solidFill>
                <a:schemeClr val="tx2"/>
              </a:solidFill>
            </a:endParaRPr>
          </a:p>
          <a:p>
            <a:pPr marL="0"/>
            <a:r>
              <a:rPr lang="es-CO" sz="1800" noProof="0" dirty="0">
                <a:solidFill>
                  <a:schemeClr val="tx2"/>
                </a:solidFill>
              </a:rPr>
              <a:t>¿Aplica o no el fuero de </a:t>
            </a:r>
            <a:r>
              <a:rPr lang="es-CO" sz="1800" noProof="0" dirty="0" err="1">
                <a:solidFill>
                  <a:schemeClr val="tx2"/>
                </a:solidFill>
              </a:rPr>
              <a:t>prepensionado</a:t>
            </a:r>
            <a:r>
              <a:rPr lang="es-CO" sz="1800" noProof="0" dirty="0">
                <a:solidFill>
                  <a:schemeClr val="tx2"/>
                </a:solidFill>
              </a:rPr>
              <a:t>?</a:t>
            </a:r>
          </a:p>
          <a:p>
            <a:endParaRPr lang="es-CO" sz="1800" noProof="0" dirty="0">
              <a:solidFill>
                <a:schemeClr val="tx2"/>
              </a:solidFill>
            </a:endParaRPr>
          </a:p>
        </p:txBody>
      </p:sp>
      <p:pic>
        <p:nvPicPr>
          <p:cNvPr id="3" name="Imagen 2">
            <a:extLst>
              <a:ext uri="{FF2B5EF4-FFF2-40B4-BE49-F238E27FC236}">
                <a16:creationId xmlns:a16="http://schemas.microsoft.com/office/drawing/2014/main" id="{2EF0D8B6-1FFF-8F05-B6A5-EB6B63C56B8A}"/>
              </a:ext>
            </a:extLst>
          </p:cNvPr>
          <p:cNvPicPr>
            <a:picLocks noChangeAspect="1"/>
          </p:cNvPicPr>
          <p:nvPr/>
        </p:nvPicPr>
        <p:blipFill>
          <a:blip r:embed="rId2"/>
          <a:stretch>
            <a:fillRect/>
          </a:stretch>
        </p:blipFill>
        <p:spPr>
          <a:xfrm>
            <a:off x="11004517" y="6127413"/>
            <a:ext cx="1097280" cy="638214"/>
          </a:xfrm>
          <a:prstGeom prst="rect">
            <a:avLst/>
          </a:prstGeom>
        </p:spPr>
      </p:pic>
    </p:spTree>
    <p:extLst>
      <p:ext uri="{BB962C8B-B14F-4D97-AF65-F5344CB8AC3E}">
        <p14:creationId xmlns:p14="http://schemas.microsoft.com/office/powerpoint/2010/main" val="2218781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B9A866-2FFD-7B3F-DEBC-17F1B0AFAC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sp>
        <p:nvSpPr>
          <p:cNvPr id="2" name="Título 1">
            <a:extLst>
              <a:ext uri="{FF2B5EF4-FFF2-40B4-BE49-F238E27FC236}">
                <a16:creationId xmlns:a16="http://schemas.microsoft.com/office/drawing/2014/main" id="{1408710C-3101-8933-0EF1-85CA713E4EA1}"/>
              </a:ext>
            </a:extLst>
          </p:cNvPr>
          <p:cNvSpPr>
            <a:spLocks noGrp="1"/>
          </p:cNvSpPr>
          <p:nvPr>
            <p:ph type="title"/>
          </p:nvPr>
        </p:nvSpPr>
        <p:spPr>
          <a:xfrm>
            <a:off x="804672"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Casos fuero de </a:t>
            </a:r>
            <a:r>
              <a:rPr lang="es-CO" sz="3600" b="0" i="1" u="none" strike="noStrike" kern="1200" baseline="0" noProof="0" dirty="0" err="1">
                <a:solidFill>
                  <a:schemeClr val="tx2"/>
                </a:solidFill>
                <a:latin typeface="+mj-lt"/>
                <a:ea typeface="+mj-ea"/>
                <a:cs typeface="+mj-cs"/>
              </a:rPr>
              <a:t>prepensionados</a:t>
            </a:r>
            <a:endParaRPr lang="es-CO" sz="3600" b="0" i="1" u="none" strike="noStrike" kern="1200" baseline="0" noProof="0" dirty="0">
              <a:solidFill>
                <a:schemeClr val="tx2"/>
              </a:solidFill>
              <a:latin typeface="+mj-lt"/>
              <a:ea typeface="+mj-ea"/>
              <a:cs typeface="+mj-cs"/>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3" name="Marcador de texto 2">
            <a:extLst>
              <a:ext uri="{FF2B5EF4-FFF2-40B4-BE49-F238E27FC236}">
                <a16:creationId xmlns:a16="http://schemas.microsoft.com/office/drawing/2014/main" id="{45FCB3AB-782F-FDA8-6302-BAB441AAFD27}"/>
              </a:ext>
            </a:extLst>
          </p:cNvPr>
          <p:cNvSpPr>
            <a:spLocks noGrp="1"/>
          </p:cNvSpPr>
          <p:nvPr>
            <p:ph type="body" idx="1"/>
          </p:nvPr>
        </p:nvSpPr>
        <p:spPr>
          <a:xfrm>
            <a:off x="6632812" y="1032987"/>
            <a:ext cx="4919108" cy="4792027"/>
          </a:xfrm>
        </p:spPr>
        <p:txBody>
          <a:bodyPr vert="horz" lIns="91440" tIns="45720" rIns="91440" bIns="45720" rtlCol="0" anchor="ctr">
            <a:normAutofit/>
          </a:bodyPr>
          <a:lstStyle/>
          <a:p>
            <a:pPr marL="0"/>
            <a:r>
              <a:rPr lang="es-CO" sz="2000" noProof="0" dirty="0">
                <a:solidFill>
                  <a:schemeClr val="tx2"/>
                </a:solidFill>
              </a:rPr>
              <a:t>Caso 3.</a:t>
            </a:r>
          </a:p>
          <a:p>
            <a:pPr marL="0"/>
            <a:endParaRPr lang="es-CO" sz="2000" noProof="0" dirty="0">
              <a:solidFill>
                <a:schemeClr val="tx2"/>
              </a:solidFill>
            </a:endParaRPr>
          </a:p>
          <a:p>
            <a:pPr marL="0"/>
            <a:r>
              <a:rPr lang="es-CO" sz="2000" noProof="0" dirty="0">
                <a:solidFill>
                  <a:schemeClr val="tx2"/>
                </a:solidFill>
              </a:rPr>
              <a:t>Roberto tiene 61 años, pero aún le faltan cinco años para completar las 1,300 semanas de cotización requeridas.</a:t>
            </a:r>
          </a:p>
          <a:p>
            <a:pPr marL="0"/>
            <a:endParaRPr lang="es-CO" sz="2000" noProof="0" dirty="0">
              <a:solidFill>
                <a:schemeClr val="tx2"/>
              </a:solidFill>
            </a:endParaRPr>
          </a:p>
          <a:p>
            <a:pPr marL="0"/>
            <a:r>
              <a:rPr lang="es-CO" sz="2000" noProof="0" dirty="0">
                <a:solidFill>
                  <a:schemeClr val="tx2"/>
                </a:solidFill>
              </a:rPr>
              <a:t>¿Aplica o no el fuero de </a:t>
            </a:r>
            <a:r>
              <a:rPr lang="es-CO" sz="2000" noProof="0" dirty="0" err="1">
                <a:solidFill>
                  <a:schemeClr val="tx2"/>
                </a:solidFill>
              </a:rPr>
              <a:t>prepensionado</a:t>
            </a:r>
            <a:r>
              <a:rPr lang="es-CO" sz="2000" noProof="0" dirty="0">
                <a:solidFill>
                  <a:schemeClr val="tx2"/>
                </a:solidFill>
              </a:rPr>
              <a:t>?</a:t>
            </a:r>
          </a:p>
          <a:p>
            <a:pPr marL="0"/>
            <a:endParaRPr lang="es-CO" sz="2000" noProof="0" dirty="0">
              <a:solidFill>
                <a:schemeClr val="tx2"/>
              </a:solidFill>
            </a:endParaRPr>
          </a:p>
          <a:p>
            <a:endParaRPr lang="es-CO" sz="2000" noProof="0" dirty="0">
              <a:solidFill>
                <a:schemeClr val="tx2"/>
              </a:solidFill>
            </a:endParaRPr>
          </a:p>
        </p:txBody>
      </p:sp>
      <p:pic>
        <p:nvPicPr>
          <p:cNvPr id="4" name="Imagen 3">
            <a:extLst>
              <a:ext uri="{FF2B5EF4-FFF2-40B4-BE49-F238E27FC236}">
                <a16:creationId xmlns:a16="http://schemas.microsoft.com/office/drawing/2014/main" id="{C60E2A66-518F-121C-2DE2-ABEC614C1A74}"/>
              </a:ext>
            </a:extLst>
          </p:cNvPr>
          <p:cNvPicPr>
            <a:picLocks noChangeAspect="1"/>
          </p:cNvPicPr>
          <p:nvPr/>
        </p:nvPicPr>
        <p:blipFill>
          <a:blip r:embed="rId2"/>
          <a:stretch>
            <a:fillRect/>
          </a:stretch>
        </p:blipFill>
        <p:spPr>
          <a:xfrm>
            <a:off x="10911840" y="6214500"/>
            <a:ext cx="1097280" cy="638214"/>
          </a:xfrm>
          <a:prstGeom prst="rect">
            <a:avLst/>
          </a:prstGeom>
        </p:spPr>
      </p:pic>
    </p:spTree>
    <p:extLst>
      <p:ext uri="{BB962C8B-B14F-4D97-AF65-F5344CB8AC3E}">
        <p14:creationId xmlns:p14="http://schemas.microsoft.com/office/powerpoint/2010/main" val="398437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grpSp>
      <p:sp>
        <p:nvSpPr>
          <p:cNvPr id="2" name="Título 1">
            <a:extLst>
              <a:ext uri="{FF2B5EF4-FFF2-40B4-BE49-F238E27FC236}">
                <a16:creationId xmlns:a16="http://schemas.microsoft.com/office/drawing/2014/main" id="{6BFB853B-004F-8BA7-3A0F-B7289D311179}"/>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marR="0" algn="ctr"/>
            <a:r>
              <a:rPr lang="es-CO" sz="4000" b="0" i="1" u="none" strike="noStrike" kern="1200" baseline="0" noProof="0" dirty="0">
                <a:solidFill>
                  <a:schemeClr val="tx2"/>
                </a:solidFill>
                <a:latin typeface="+mj-lt"/>
                <a:ea typeface="+mj-ea"/>
                <a:cs typeface="+mj-cs"/>
              </a:rPr>
              <a:t>Breve recuento de la historia en pensiones de las coberturas en Colombia</a:t>
            </a:r>
          </a:p>
        </p:txBody>
      </p:sp>
    </p:spTree>
    <p:extLst>
      <p:ext uri="{BB962C8B-B14F-4D97-AF65-F5344CB8AC3E}">
        <p14:creationId xmlns:p14="http://schemas.microsoft.com/office/powerpoint/2010/main" val="340993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310D88-3421-2DF7-5907-198E2891C10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0" name="Rectangle 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sp>
        <p:nvSpPr>
          <p:cNvPr id="2" name="Título 1">
            <a:extLst>
              <a:ext uri="{FF2B5EF4-FFF2-40B4-BE49-F238E27FC236}">
                <a16:creationId xmlns:a16="http://schemas.microsoft.com/office/drawing/2014/main" id="{1FBFE4AF-4D10-5D03-B82B-DE64BD3BF3E7}"/>
              </a:ext>
            </a:extLst>
          </p:cNvPr>
          <p:cNvSpPr>
            <a:spLocks noGrp="1"/>
          </p:cNvSpPr>
          <p:nvPr>
            <p:ph type="title"/>
          </p:nvPr>
        </p:nvSpPr>
        <p:spPr>
          <a:xfrm>
            <a:off x="804672"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Casos fuero de </a:t>
            </a:r>
            <a:r>
              <a:rPr lang="es-CO" sz="3600" b="0" i="1" u="none" strike="noStrike" kern="1200" baseline="0" noProof="0" dirty="0" err="1">
                <a:solidFill>
                  <a:schemeClr val="tx2"/>
                </a:solidFill>
                <a:latin typeface="+mj-lt"/>
                <a:ea typeface="+mj-ea"/>
                <a:cs typeface="+mj-cs"/>
              </a:rPr>
              <a:t>prepensionados</a:t>
            </a:r>
            <a:endParaRPr lang="es-CO" sz="3600" b="0" i="1" u="none" strike="noStrike" kern="1200" baseline="0" noProof="0" dirty="0">
              <a:solidFill>
                <a:schemeClr val="tx2"/>
              </a:solidFill>
              <a:latin typeface="+mj-lt"/>
              <a:ea typeface="+mj-ea"/>
              <a:cs typeface="+mj-cs"/>
            </a:endParaRPr>
          </a:p>
        </p:txBody>
      </p:sp>
      <p:grpSp>
        <p:nvGrpSpPr>
          <p:cNvPr id="12" name="Group 1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13" name="Freeform: Shape 1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4" name="Freeform: Shape 1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5" name="Freeform: Shape 1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3" name="Marcador de texto 2">
            <a:extLst>
              <a:ext uri="{FF2B5EF4-FFF2-40B4-BE49-F238E27FC236}">
                <a16:creationId xmlns:a16="http://schemas.microsoft.com/office/drawing/2014/main" id="{738FF461-F0BF-4C49-81DE-BF182593DBE9}"/>
              </a:ext>
            </a:extLst>
          </p:cNvPr>
          <p:cNvSpPr>
            <a:spLocks noGrp="1"/>
          </p:cNvSpPr>
          <p:nvPr>
            <p:ph type="body" idx="1"/>
          </p:nvPr>
        </p:nvSpPr>
        <p:spPr>
          <a:xfrm>
            <a:off x="6632812" y="1032987"/>
            <a:ext cx="4919108" cy="4792027"/>
          </a:xfrm>
        </p:spPr>
        <p:txBody>
          <a:bodyPr vert="horz" lIns="91440" tIns="45720" rIns="91440" bIns="45720" rtlCol="0" anchor="ctr">
            <a:normAutofit/>
          </a:bodyPr>
          <a:lstStyle/>
          <a:p>
            <a:pPr marL="0"/>
            <a:r>
              <a:rPr lang="es-CO" sz="2000" noProof="0" dirty="0">
                <a:solidFill>
                  <a:schemeClr val="tx2"/>
                </a:solidFill>
              </a:rPr>
              <a:t>Caso 4. (con trampa)</a:t>
            </a:r>
          </a:p>
          <a:p>
            <a:pPr marL="0"/>
            <a:endParaRPr lang="es-CO" sz="2000" noProof="0" dirty="0">
              <a:solidFill>
                <a:schemeClr val="tx2"/>
              </a:solidFill>
            </a:endParaRPr>
          </a:p>
          <a:p>
            <a:pPr marL="0"/>
            <a:r>
              <a:rPr lang="es-CO" sz="2000" noProof="0" dirty="0">
                <a:solidFill>
                  <a:schemeClr val="tx2"/>
                </a:solidFill>
              </a:rPr>
              <a:t>Luisa (mujer) cumplió 54 años y cuenta con 1050 semanas de cotización.</a:t>
            </a:r>
          </a:p>
          <a:p>
            <a:pPr marL="0"/>
            <a:endParaRPr lang="es-CO" sz="2000" noProof="0" dirty="0">
              <a:solidFill>
                <a:schemeClr val="tx2"/>
              </a:solidFill>
            </a:endParaRPr>
          </a:p>
          <a:p>
            <a:pPr marL="0"/>
            <a:r>
              <a:rPr lang="es-CO" sz="2000" noProof="0" dirty="0">
                <a:solidFill>
                  <a:schemeClr val="tx2"/>
                </a:solidFill>
              </a:rPr>
              <a:t>¿Aplica o no el fuero de </a:t>
            </a:r>
            <a:r>
              <a:rPr lang="es-CO" sz="2000" noProof="0" dirty="0" err="1">
                <a:solidFill>
                  <a:schemeClr val="tx2"/>
                </a:solidFill>
              </a:rPr>
              <a:t>prepensionado</a:t>
            </a:r>
            <a:r>
              <a:rPr lang="es-CO" sz="2000" noProof="0" dirty="0">
                <a:solidFill>
                  <a:schemeClr val="tx2"/>
                </a:solidFill>
              </a:rPr>
              <a:t>?</a:t>
            </a:r>
          </a:p>
          <a:p>
            <a:pPr marL="0"/>
            <a:endParaRPr lang="es-CO" sz="2000" noProof="0" dirty="0">
              <a:solidFill>
                <a:schemeClr val="tx2"/>
              </a:solidFill>
            </a:endParaRPr>
          </a:p>
          <a:p>
            <a:endParaRPr lang="es-CO" sz="2000" noProof="0" dirty="0">
              <a:solidFill>
                <a:schemeClr val="tx2"/>
              </a:solidFill>
            </a:endParaRPr>
          </a:p>
        </p:txBody>
      </p:sp>
      <p:pic>
        <p:nvPicPr>
          <p:cNvPr id="4" name="Imagen 3">
            <a:extLst>
              <a:ext uri="{FF2B5EF4-FFF2-40B4-BE49-F238E27FC236}">
                <a16:creationId xmlns:a16="http://schemas.microsoft.com/office/drawing/2014/main" id="{233101C6-A5D3-AAE5-76E1-BEA084573772}"/>
              </a:ext>
            </a:extLst>
          </p:cNvPr>
          <p:cNvPicPr>
            <a:picLocks noChangeAspect="1"/>
          </p:cNvPicPr>
          <p:nvPr/>
        </p:nvPicPr>
        <p:blipFill>
          <a:blip r:embed="rId2"/>
          <a:stretch>
            <a:fillRect/>
          </a:stretch>
        </p:blipFill>
        <p:spPr>
          <a:xfrm>
            <a:off x="0" y="6170580"/>
            <a:ext cx="1097280" cy="638214"/>
          </a:xfrm>
          <a:prstGeom prst="rect">
            <a:avLst/>
          </a:prstGeom>
        </p:spPr>
      </p:pic>
    </p:spTree>
    <p:extLst>
      <p:ext uri="{BB962C8B-B14F-4D97-AF65-F5344CB8AC3E}">
        <p14:creationId xmlns:p14="http://schemas.microsoft.com/office/powerpoint/2010/main" val="3699052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ítulo 1">
            <a:extLst>
              <a:ext uri="{FF2B5EF4-FFF2-40B4-BE49-F238E27FC236}">
                <a16:creationId xmlns:a16="http://schemas.microsoft.com/office/drawing/2014/main" id="{AF01113D-1857-AFD4-913C-E17AB5680035}"/>
              </a:ext>
            </a:extLst>
          </p:cNvPr>
          <p:cNvSpPr>
            <a:spLocks noGrp="1"/>
          </p:cNvSpPr>
          <p:nvPr>
            <p:ph type="title"/>
          </p:nvPr>
        </p:nvSpPr>
        <p:spPr>
          <a:xfrm>
            <a:off x="1179073" y="57138"/>
            <a:ext cx="9833548" cy="1325563"/>
          </a:xfrm>
        </p:spPr>
        <p:txBody>
          <a:bodyPr vert="horz" lIns="91440" tIns="45720" rIns="91440" bIns="45720" rtlCol="0" anchor="b">
            <a:normAutofit/>
          </a:bodyPr>
          <a:lstStyle/>
          <a:p>
            <a:pPr algn="ctr"/>
            <a:r>
              <a:rPr lang="en-US" sz="3600" kern="1200" dirty="0" err="1">
                <a:solidFill>
                  <a:schemeClr val="tx2"/>
                </a:solidFill>
                <a:latin typeface="+mj-lt"/>
                <a:ea typeface="+mj-ea"/>
                <a:cs typeface="+mj-cs"/>
              </a:rPr>
              <a:t>Trampa</a:t>
            </a:r>
            <a:endParaRPr lang="en-US" sz="3600" kern="1200" dirty="0">
              <a:solidFill>
                <a:schemeClr val="tx2"/>
              </a:solidFill>
              <a:latin typeface="+mj-lt"/>
              <a:ea typeface="+mj-ea"/>
              <a:cs typeface="+mj-cs"/>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Imagen 3">
            <a:extLst>
              <a:ext uri="{FF2B5EF4-FFF2-40B4-BE49-F238E27FC236}">
                <a16:creationId xmlns:a16="http://schemas.microsoft.com/office/drawing/2014/main" id="{0D0520D8-D3E2-29F4-9AE9-0FE5FD0E10F9}"/>
              </a:ext>
            </a:extLst>
          </p:cNvPr>
          <p:cNvPicPr>
            <a:picLocks noChangeAspect="1"/>
          </p:cNvPicPr>
          <p:nvPr/>
        </p:nvPicPr>
        <p:blipFill>
          <a:blip r:embed="rId2"/>
          <a:stretch>
            <a:fillRect/>
          </a:stretch>
        </p:blipFill>
        <p:spPr>
          <a:xfrm>
            <a:off x="4406320" y="1702694"/>
            <a:ext cx="3379054" cy="4786993"/>
          </a:xfrm>
          <a:prstGeom prst="rect">
            <a:avLst/>
          </a:prstGeom>
        </p:spPr>
      </p:pic>
      <p:pic>
        <p:nvPicPr>
          <p:cNvPr id="5" name="Imagen 4">
            <a:extLst>
              <a:ext uri="{FF2B5EF4-FFF2-40B4-BE49-F238E27FC236}">
                <a16:creationId xmlns:a16="http://schemas.microsoft.com/office/drawing/2014/main" id="{924B5F81-7EFD-21CA-34AC-6CBEDE61142C}"/>
              </a:ext>
            </a:extLst>
          </p:cNvPr>
          <p:cNvPicPr>
            <a:picLocks noChangeAspect="1"/>
          </p:cNvPicPr>
          <p:nvPr/>
        </p:nvPicPr>
        <p:blipFill>
          <a:blip r:embed="rId3"/>
          <a:stretch>
            <a:fillRect/>
          </a:stretch>
        </p:blipFill>
        <p:spPr>
          <a:xfrm>
            <a:off x="0" y="6170580"/>
            <a:ext cx="1097280" cy="638214"/>
          </a:xfrm>
          <a:prstGeom prst="rect">
            <a:avLst/>
          </a:prstGeom>
        </p:spPr>
      </p:pic>
    </p:spTree>
    <p:extLst>
      <p:ext uri="{BB962C8B-B14F-4D97-AF65-F5344CB8AC3E}">
        <p14:creationId xmlns:p14="http://schemas.microsoft.com/office/powerpoint/2010/main" val="2601956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757AE5-2036-B99B-DAAD-FEFB3A98594F}"/>
              </a:ext>
            </a:extLst>
          </p:cNvPr>
          <p:cNvSpPr>
            <a:spLocks noGrp="1"/>
          </p:cNvSpPr>
          <p:nvPr>
            <p:ph type="title"/>
          </p:nvPr>
        </p:nvSpPr>
        <p:spPr>
          <a:xfrm>
            <a:off x="838200" y="178772"/>
            <a:ext cx="10714703" cy="1325563"/>
          </a:xfrm>
        </p:spPr>
        <p:txBody>
          <a:bodyPr>
            <a:normAutofit/>
          </a:bodyPr>
          <a:lstStyle/>
          <a:p>
            <a:pPr marR="0" algn="ctr" rtl="0"/>
            <a:r>
              <a:rPr lang="es-CO" sz="3600" i="1" kern="100" noProof="0" dirty="0">
                <a:latin typeface="Aptos SemiBold" panose="020B0004020202020204" pitchFamily="34" charset="0"/>
              </a:rPr>
              <a:t>Ejemplo de liquidación de pensión en Colpensiones</a:t>
            </a:r>
            <a:endParaRPr lang="es-CO" sz="3600" b="0" i="1" u="none" strike="noStrike" kern="100" baseline="0" noProof="0" dirty="0">
              <a:latin typeface="Aptos SemiBold" panose="020B0004020202020204" pitchFamily="34" charset="0"/>
            </a:endParaRPr>
          </a:p>
        </p:txBody>
      </p:sp>
      <p:graphicFrame>
        <p:nvGraphicFramePr>
          <p:cNvPr id="26" name="Marcador de texto 2">
            <a:extLst>
              <a:ext uri="{FF2B5EF4-FFF2-40B4-BE49-F238E27FC236}">
                <a16:creationId xmlns:a16="http://schemas.microsoft.com/office/drawing/2014/main" id="{B983DB72-81D3-21C0-9337-411CCF6E7BEE}"/>
              </a:ext>
            </a:extLst>
          </p:cNvPr>
          <p:cNvGraphicFramePr/>
          <p:nvPr>
            <p:extLst>
              <p:ext uri="{D42A27DB-BD31-4B8C-83A1-F6EECF244321}">
                <p14:modId xmlns:p14="http://schemas.microsoft.com/office/powerpoint/2010/main" val="2826418594"/>
              </p:ext>
            </p:extLst>
          </p:nvPr>
        </p:nvGraphicFramePr>
        <p:xfrm>
          <a:off x="838200" y="1504335"/>
          <a:ext cx="10515600" cy="467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6CC6BB48-EA2F-4FF0-90CC-510D301889F5}"/>
              </a:ext>
            </a:extLst>
          </p:cNvPr>
          <p:cNvPicPr>
            <a:picLocks noChangeAspect="1"/>
          </p:cNvPicPr>
          <p:nvPr/>
        </p:nvPicPr>
        <p:blipFill>
          <a:blip r:embed="rId7"/>
          <a:stretch>
            <a:fillRect/>
          </a:stretch>
        </p:blipFill>
        <p:spPr>
          <a:xfrm>
            <a:off x="196072" y="6176963"/>
            <a:ext cx="1097280" cy="638214"/>
          </a:xfrm>
          <a:prstGeom prst="rect">
            <a:avLst/>
          </a:prstGeom>
        </p:spPr>
      </p:pic>
      <p:graphicFrame>
        <p:nvGraphicFramePr>
          <p:cNvPr id="4" name="Tabla 3">
            <a:extLst>
              <a:ext uri="{FF2B5EF4-FFF2-40B4-BE49-F238E27FC236}">
                <a16:creationId xmlns:a16="http://schemas.microsoft.com/office/drawing/2014/main" id="{D27D5B4E-3EC5-2716-2A89-978F231C2044}"/>
              </a:ext>
            </a:extLst>
          </p:cNvPr>
          <p:cNvGraphicFramePr>
            <a:graphicFrameLocks noGrp="1"/>
          </p:cNvGraphicFramePr>
          <p:nvPr>
            <p:extLst>
              <p:ext uri="{D42A27DB-BD31-4B8C-83A1-F6EECF244321}">
                <p14:modId xmlns:p14="http://schemas.microsoft.com/office/powerpoint/2010/main" val="125542419"/>
              </p:ext>
            </p:extLst>
          </p:nvPr>
        </p:nvGraphicFramePr>
        <p:xfrm>
          <a:off x="10042095" y="4695844"/>
          <a:ext cx="1510808" cy="1600493"/>
        </p:xfrm>
        <a:graphic>
          <a:graphicData uri="http://schemas.openxmlformats.org/drawingml/2006/table">
            <a:tbl>
              <a:tblPr>
                <a:tableStyleId>{5C22544A-7EE6-4342-B048-85BDC9FD1C3A}</a:tableStyleId>
              </a:tblPr>
              <a:tblGrid>
                <a:gridCol w="755404">
                  <a:extLst>
                    <a:ext uri="{9D8B030D-6E8A-4147-A177-3AD203B41FA5}">
                      <a16:colId xmlns:a16="http://schemas.microsoft.com/office/drawing/2014/main" val="45981696"/>
                    </a:ext>
                  </a:extLst>
                </a:gridCol>
                <a:gridCol w="755404">
                  <a:extLst>
                    <a:ext uri="{9D8B030D-6E8A-4147-A177-3AD203B41FA5}">
                      <a16:colId xmlns:a16="http://schemas.microsoft.com/office/drawing/2014/main" val="4261261417"/>
                    </a:ext>
                  </a:extLst>
                </a:gridCol>
              </a:tblGrid>
              <a:tr h="407866">
                <a:tc>
                  <a:txBody>
                    <a:bodyPr/>
                    <a:lstStyle/>
                    <a:p>
                      <a:pPr algn="ctr" fontAlgn="b"/>
                      <a:r>
                        <a:rPr lang="es-CO" sz="900" u="none" strike="noStrike">
                          <a:effectLst/>
                        </a:rPr>
                        <a:t>Mesada Pensional en Salarios Mínimos</a:t>
                      </a:r>
                      <a:endParaRPr lang="es-CO" sz="900" b="1"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r>
                        <a:rPr lang="es-CO" sz="900" u="none" strike="noStrike">
                          <a:effectLst/>
                        </a:rPr>
                        <a:t>Cotización Mensual</a:t>
                      </a:r>
                      <a:endParaRPr lang="es-CO" sz="9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842855794"/>
                  </a:ext>
                </a:extLst>
              </a:tr>
              <a:tr h="101966">
                <a:tc>
                  <a:txBody>
                    <a:bodyPr/>
                    <a:lstStyle/>
                    <a:p>
                      <a:pPr algn="l" fontAlgn="b"/>
                      <a:r>
                        <a:rPr lang="es-CO" sz="900" u="none" strike="noStrike">
                          <a:effectLst/>
                        </a:rPr>
                        <a:t>1 smlmv</a:t>
                      </a:r>
                      <a:endParaRPr lang="es-CO" sz="9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s-CO" sz="900" u="none" strike="noStrike">
                          <a:effectLst/>
                        </a:rPr>
                        <a:t>4%</a:t>
                      </a:r>
                      <a:endParaRPr lang="es-CO" sz="9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80344218"/>
                  </a:ext>
                </a:extLst>
              </a:tr>
              <a:tr h="305899">
                <a:tc>
                  <a:txBody>
                    <a:bodyPr/>
                    <a:lstStyle/>
                    <a:p>
                      <a:pPr algn="l" fontAlgn="b"/>
                      <a:r>
                        <a:rPr lang="es-ES" sz="900" u="none" strike="noStrike">
                          <a:effectLst/>
                        </a:rPr>
                        <a:t>Mayor a 1 y hasta 2 smlmv</a:t>
                      </a:r>
                      <a:endParaRPr lang="es-ES" sz="9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s-CO" sz="900" u="none" strike="noStrike">
                          <a:effectLst/>
                        </a:rPr>
                        <a:t>10%</a:t>
                      </a:r>
                      <a:endParaRPr lang="es-CO" sz="9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453441996"/>
                  </a:ext>
                </a:extLst>
              </a:tr>
              <a:tr h="203933">
                <a:tc>
                  <a:txBody>
                    <a:bodyPr/>
                    <a:lstStyle/>
                    <a:p>
                      <a:pPr algn="l" fontAlgn="b"/>
                      <a:r>
                        <a:rPr lang="es-CO" sz="900" u="none" strike="noStrike">
                          <a:effectLst/>
                        </a:rPr>
                        <a:t>Mayor a 2 smlmv</a:t>
                      </a:r>
                      <a:endParaRPr lang="es-CO" sz="9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es-CO" sz="900" u="none" strike="noStrike">
                          <a:effectLst/>
                        </a:rPr>
                        <a:t>12%</a:t>
                      </a:r>
                      <a:endParaRPr lang="es-CO" sz="9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09390836"/>
                  </a:ext>
                </a:extLst>
              </a:tr>
              <a:tr h="305899">
                <a:tc>
                  <a:txBody>
                    <a:bodyPr/>
                    <a:lstStyle/>
                    <a:p>
                      <a:pPr algn="l" fontAlgn="b"/>
                      <a:r>
                        <a:rPr lang="es-CO" sz="900" u="none" strike="noStrike">
                          <a:effectLst/>
                        </a:rPr>
                        <a:t>Pensionado en el Exterior</a:t>
                      </a:r>
                      <a:endParaRPr lang="es-CO" sz="9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s-CO" sz="900" u="none" strike="noStrike" dirty="0">
                          <a:effectLst/>
                        </a:rPr>
                        <a:t>O% </a:t>
                      </a:r>
                      <a:r>
                        <a:rPr lang="es-CO" sz="900" u="none" strike="noStrike" dirty="0" err="1">
                          <a:effectLst/>
                        </a:rPr>
                        <a:t>ó</a:t>
                      </a:r>
                      <a:r>
                        <a:rPr lang="es-CO" sz="900" u="none" strike="noStrike" dirty="0">
                          <a:effectLst/>
                        </a:rPr>
                        <a:t> 12%</a:t>
                      </a:r>
                      <a:endParaRPr lang="es-CO" sz="9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557746403"/>
                  </a:ext>
                </a:extLst>
              </a:tr>
            </a:tbl>
          </a:graphicData>
        </a:graphic>
      </p:graphicFrame>
    </p:spTree>
    <p:extLst>
      <p:ext uri="{BB962C8B-B14F-4D97-AF65-F5344CB8AC3E}">
        <p14:creationId xmlns:p14="http://schemas.microsoft.com/office/powerpoint/2010/main" val="2619917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sp>
        <p:nvSpPr>
          <p:cNvPr id="2" name="Título 1">
            <a:extLst>
              <a:ext uri="{FF2B5EF4-FFF2-40B4-BE49-F238E27FC236}">
                <a16:creationId xmlns:a16="http://schemas.microsoft.com/office/drawing/2014/main" id="{5EDA4649-5991-A6C2-6C39-FED1DE3363C4}"/>
              </a:ext>
            </a:extLst>
          </p:cNvPr>
          <p:cNvSpPr>
            <a:spLocks noGrp="1"/>
          </p:cNvSpPr>
          <p:nvPr>
            <p:ph type="title"/>
          </p:nvPr>
        </p:nvSpPr>
        <p:spPr>
          <a:xfrm>
            <a:off x="1179226" y="1280679"/>
            <a:ext cx="9833548" cy="1325563"/>
          </a:xfrm>
        </p:spPr>
        <p:txBody>
          <a:bodyPr vert="horz" lIns="91440" tIns="45720" rIns="91440" bIns="45720" rtlCol="0" anchor="b">
            <a:normAutofit/>
          </a:bodyPr>
          <a:lstStyle/>
          <a:p>
            <a:pPr marR="0" algn="ctr"/>
            <a:r>
              <a:rPr lang="es-CO" sz="3600" b="0" i="1" u="none" strike="noStrike" kern="1200" baseline="0" noProof="0" dirty="0">
                <a:solidFill>
                  <a:schemeClr val="tx2"/>
                </a:solidFill>
                <a:latin typeface="+mj-lt"/>
                <a:ea typeface="+mj-ea"/>
                <a:cs typeface="+mj-cs"/>
              </a:rPr>
              <a:t>Caso</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3" name="Marcador de texto 2">
            <a:extLst>
              <a:ext uri="{FF2B5EF4-FFF2-40B4-BE49-F238E27FC236}">
                <a16:creationId xmlns:a16="http://schemas.microsoft.com/office/drawing/2014/main" id="{3FE129A1-C740-8989-EC2D-B08365B5751D}"/>
              </a:ext>
            </a:extLst>
          </p:cNvPr>
          <p:cNvSpPr>
            <a:spLocks noGrp="1"/>
          </p:cNvSpPr>
          <p:nvPr>
            <p:ph type="body" idx="1"/>
          </p:nvPr>
        </p:nvSpPr>
        <p:spPr>
          <a:xfrm>
            <a:off x="1179226" y="2890979"/>
            <a:ext cx="9833548" cy="2693976"/>
          </a:xfrm>
        </p:spPr>
        <p:txBody>
          <a:bodyPr vert="horz" lIns="91440" tIns="45720" rIns="91440" bIns="45720" rtlCol="0">
            <a:normAutofit/>
          </a:bodyPr>
          <a:lstStyle/>
          <a:p>
            <a:r>
              <a:rPr lang="es-CO" noProof="0" dirty="0">
                <a:solidFill>
                  <a:schemeClr val="tx2"/>
                </a:solidFill>
              </a:rPr>
              <a:t>María (mujer) no se ha pensionado y cumplió en enero de 2025, 60 años de edad y 1800 semanas cotizadas, el IBL de María calculado sobre sus 10 últimos años, actualizado con el IPC es de $14.235.000. ¿Cual sería el valor de su pensión hoy? </a:t>
            </a:r>
          </a:p>
          <a:p>
            <a:endParaRPr lang="es-CO" sz="1800" noProof="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pic>
        <p:nvPicPr>
          <p:cNvPr id="4" name="Imagen 3">
            <a:extLst>
              <a:ext uri="{FF2B5EF4-FFF2-40B4-BE49-F238E27FC236}">
                <a16:creationId xmlns:a16="http://schemas.microsoft.com/office/drawing/2014/main" id="{805FFFAD-B4E9-158B-E2D3-8EEA757916D7}"/>
              </a:ext>
            </a:extLst>
          </p:cNvPr>
          <p:cNvPicPr>
            <a:picLocks noChangeAspect="1"/>
          </p:cNvPicPr>
          <p:nvPr/>
        </p:nvPicPr>
        <p:blipFill>
          <a:blip r:embed="rId2"/>
          <a:stretch>
            <a:fillRect/>
          </a:stretch>
        </p:blipFill>
        <p:spPr>
          <a:xfrm>
            <a:off x="0" y="6170580"/>
            <a:ext cx="1097280" cy="638214"/>
          </a:xfrm>
          <a:prstGeom prst="rect">
            <a:avLst/>
          </a:prstGeom>
        </p:spPr>
      </p:pic>
    </p:spTree>
    <p:extLst>
      <p:ext uri="{BB962C8B-B14F-4D97-AF65-F5344CB8AC3E}">
        <p14:creationId xmlns:p14="http://schemas.microsoft.com/office/powerpoint/2010/main" val="305020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7"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2" name="Título 1">
            <a:extLst>
              <a:ext uri="{FF2B5EF4-FFF2-40B4-BE49-F238E27FC236}">
                <a16:creationId xmlns:a16="http://schemas.microsoft.com/office/drawing/2014/main" id="{70BC7299-038A-ECEA-206B-FE924FE2A5CB}"/>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marR="0" algn="ctr"/>
            <a:r>
              <a:rPr lang="es-CO" b="0" i="1" u="none" strike="noStrike" kern="1200" baseline="0" noProof="0" dirty="0">
                <a:solidFill>
                  <a:schemeClr val="tx1"/>
                </a:solidFill>
                <a:latin typeface="+mj-lt"/>
                <a:ea typeface="+mj-ea"/>
                <a:cs typeface="+mj-cs"/>
              </a:rPr>
              <a:t>Solución</a:t>
            </a:r>
          </a:p>
        </p:txBody>
      </p:sp>
      <p:sp>
        <p:nvSpPr>
          <p:cNvPr id="18"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noProof="0" dirty="0"/>
          </a:p>
        </p:txBody>
      </p:sp>
      <p:sp>
        <p:nvSpPr>
          <p:cNvPr id="3" name="Marcador de texto 2">
            <a:extLst>
              <a:ext uri="{FF2B5EF4-FFF2-40B4-BE49-F238E27FC236}">
                <a16:creationId xmlns:a16="http://schemas.microsoft.com/office/drawing/2014/main" id="{C716371D-6A93-E8BF-C913-F438559EAE79}"/>
              </a:ext>
            </a:extLst>
          </p:cNvPr>
          <p:cNvSpPr>
            <a:spLocks noGrp="1"/>
          </p:cNvSpPr>
          <p:nvPr>
            <p:ph type="body" idx="1"/>
          </p:nvPr>
        </p:nvSpPr>
        <p:spPr>
          <a:xfrm>
            <a:off x="838200" y="1825625"/>
            <a:ext cx="10515600" cy="4351338"/>
          </a:xfrm>
        </p:spPr>
        <p:txBody>
          <a:bodyPr vert="horz" lIns="91440" tIns="45720" rIns="91440" bIns="45720" rtlCol="0">
            <a:normAutofit fontScale="92500" lnSpcReduction="10000"/>
          </a:bodyPr>
          <a:lstStyle/>
          <a:p>
            <a:r>
              <a:rPr lang="es-CO" sz="2200" noProof="0" dirty="0"/>
              <a:t>IBL = 14.235.000</a:t>
            </a:r>
          </a:p>
          <a:p>
            <a:r>
              <a:rPr lang="es-CO" sz="2200" noProof="0" dirty="0"/>
              <a:t>S=14.235.000/1.423.500 = 10</a:t>
            </a:r>
          </a:p>
          <a:p>
            <a:r>
              <a:rPr lang="es-CO" sz="2200" noProof="0" dirty="0"/>
              <a:t>Tasa de reemplazo	= 65,5-(0,5*10) = 60,5</a:t>
            </a:r>
          </a:p>
          <a:p>
            <a:r>
              <a:rPr lang="es-CO" sz="2200" noProof="0" dirty="0"/>
              <a:t>Aumento por semanas   = 500/50 = 10</a:t>
            </a:r>
          </a:p>
          <a:p>
            <a:r>
              <a:rPr lang="es-CO" sz="2200" noProof="0" dirty="0"/>
              <a:t>Ese resultado por 1,5   = 10*1,5= 15</a:t>
            </a:r>
          </a:p>
          <a:p>
            <a:r>
              <a:rPr lang="es-CO" sz="2200" noProof="0" dirty="0"/>
              <a:t>Se suma a la tasa de reemplazo inicial = 60,5+15 =75,5</a:t>
            </a:r>
          </a:p>
          <a:p>
            <a:r>
              <a:rPr lang="es-CO" sz="2200" noProof="0" dirty="0"/>
              <a:t>Ese es el porcentaje que se aplica al IBL, y así se consigue la mesada pensional para este año:</a:t>
            </a:r>
          </a:p>
          <a:p>
            <a:pPr marL="0" indent="0">
              <a:buNone/>
            </a:pPr>
            <a:endParaRPr lang="es-CO" sz="2200" dirty="0"/>
          </a:p>
          <a:p>
            <a:pPr marL="0" indent="0" algn="ctr">
              <a:buNone/>
            </a:pPr>
            <a:r>
              <a:rPr lang="es-CO" sz="2200" noProof="0" dirty="0"/>
              <a:t>14.235.000*75,5/100= </a:t>
            </a:r>
            <a:r>
              <a:rPr lang="es-CO" sz="2200" b="1" noProof="0" dirty="0"/>
              <a:t>10.747.425 </a:t>
            </a:r>
          </a:p>
          <a:p>
            <a:pPr marL="0" indent="0" algn="ctr">
              <a:buNone/>
            </a:pPr>
            <a:endParaRPr lang="es-CO" sz="2200" b="1" noProof="0" dirty="0"/>
          </a:p>
          <a:p>
            <a:pPr marL="0" indent="0" algn="ctr">
              <a:buNone/>
            </a:pPr>
            <a:r>
              <a:rPr lang="es-CO" sz="2200" b="1" dirty="0"/>
              <a:t>N</a:t>
            </a:r>
            <a:r>
              <a:rPr lang="es-CO" sz="2200" b="1" noProof="0" dirty="0"/>
              <a:t>o tendría a retroactividad por estar realizando aportes al Sistema</a:t>
            </a:r>
          </a:p>
          <a:p>
            <a:pPr marL="0"/>
            <a:endParaRPr lang="es-CO" sz="2200" b="1" noProof="0" dirty="0"/>
          </a:p>
        </p:txBody>
      </p:sp>
      <p:pic>
        <p:nvPicPr>
          <p:cNvPr id="4" name="Imagen 3">
            <a:extLst>
              <a:ext uri="{FF2B5EF4-FFF2-40B4-BE49-F238E27FC236}">
                <a16:creationId xmlns:a16="http://schemas.microsoft.com/office/drawing/2014/main" id="{5ECCF989-0827-8235-EF59-0207789F04C0}"/>
              </a:ext>
            </a:extLst>
          </p:cNvPr>
          <p:cNvPicPr>
            <a:picLocks noChangeAspect="1"/>
          </p:cNvPicPr>
          <p:nvPr/>
        </p:nvPicPr>
        <p:blipFill>
          <a:blip r:embed="rId2"/>
          <a:stretch>
            <a:fillRect/>
          </a:stretch>
        </p:blipFill>
        <p:spPr>
          <a:xfrm>
            <a:off x="10965180" y="6158369"/>
            <a:ext cx="1097280" cy="638214"/>
          </a:xfrm>
          <a:prstGeom prst="rect">
            <a:avLst/>
          </a:prstGeom>
        </p:spPr>
      </p:pic>
    </p:spTree>
    <p:extLst>
      <p:ext uri="{BB962C8B-B14F-4D97-AF65-F5344CB8AC3E}">
        <p14:creationId xmlns:p14="http://schemas.microsoft.com/office/powerpoint/2010/main" val="28695685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8176DD8E-22BC-A6CF-66F5-C6EA8276A3BD}"/>
              </a:ext>
            </a:extLst>
          </p:cNvPr>
          <p:cNvSpPr>
            <a:spLocks noGrp="1"/>
          </p:cNvSpPr>
          <p:nvPr>
            <p:ph type="title"/>
          </p:nvPr>
        </p:nvSpPr>
        <p:spPr>
          <a:xfrm>
            <a:off x="793662" y="386930"/>
            <a:ext cx="10066122" cy="1298448"/>
          </a:xfrm>
        </p:spPr>
        <p:txBody>
          <a:bodyPr vert="horz" lIns="91440" tIns="45720" rIns="91440" bIns="45720" rtlCol="0" anchor="b">
            <a:normAutofit/>
          </a:bodyPr>
          <a:lstStyle/>
          <a:p>
            <a:pPr lvl="1" algn="l" rtl="0">
              <a:lnSpc>
                <a:spcPct val="90000"/>
              </a:lnSpc>
              <a:spcBef>
                <a:spcPct val="0"/>
              </a:spcBef>
            </a:pPr>
            <a:r>
              <a:rPr lang="es-CO" sz="4100" kern="1200" noProof="0" dirty="0">
                <a:solidFill>
                  <a:schemeClr val="tx1"/>
                </a:solidFill>
                <a:latin typeface="+mj-lt"/>
                <a:ea typeface="+mj-ea"/>
                <a:cs typeface="+mj-cs"/>
              </a:rPr>
              <a:t>Liquidación aproximada de una pensión de vejez con la reforma pensional</a:t>
            </a:r>
          </a:p>
        </p:txBody>
      </p:sp>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 name="Marcador de texto 2">
            <a:extLst>
              <a:ext uri="{FF2B5EF4-FFF2-40B4-BE49-F238E27FC236}">
                <a16:creationId xmlns:a16="http://schemas.microsoft.com/office/drawing/2014/main" id="{DE272C0A-A148-626E-1414-8DE36F5DD159}"/>
              </a:ext>
            </a:extLst>
          </p:cNvPr>
          <p:cNvSpPr>
            <a:spLocks noGrp="1"/>
          </p:cNvSpPr>
          <p:nvPr>
            <p:ph type="body" idx="1"/>
          </p:nvPr>
        </p:nvSpPr>
        <p:spPr>
          <a:xfrm>
            <a:off x="793661" y="2599509"/>
            <a:ext cx="4530898" cy="3639450"/>
          </a:xfrm>
        </p:spPr>
        <p:txBody>
          <a:bodyPr vert="horz" lIns="91440" tIns="45720" rIns="91440" bIns="45720" rtlCol="0" anchor="ctr">
            <a:normAutofit/>
          </a:bodyPr>
          <a:lstStyle/>
          <a:p>
            <a:pPr marL="0"/>
            <a:r>
              <a:rPr lang="es-CO" sz="2000" noProof="0" dirty="0">
                <a:effectLst/>
              </a:rPr>
              <a:t>Ejemplo trabajador con 10 </a:t>
            </a:r>
            <a:r>
              <a:rPr lang="es-CO" sz="2000" noProof="0" dirty="0" err="1">
                <a:effectLst/>
              </a:rPr>
              <a:t>smlmv</a:t>
            </a:r>
            <a:r>
              <a:rPr lang="es-CO" sz="2000" noProof="0" dirty="0">
                <a:effectLst/>
              </a:rPr>
              <a:t> y 1300 semanas</a:t>
            </a:r>
          </a:p>
          <a:p>
            <a:endParaRPr lang="es-CO" sz="2000" noProof="0" dirty="0"/>
          </a:p>
        </p:txBody>
      </p:sp>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aphicFrame>
        <p:nvGraphicFramePr>
          <p:cNvPr id="4" name="Tabla 3">
            <a:extLst>
              <a:ext uri="{FF2B5EF4-FFF2-40B4-BE49-F238E27FC236}">
                <a16:creationId xmlns:a16="http://schemas.microsoft.com/office/drawing/2014/main" id="{0072C64E-6555-E90E-EBAA-88D308981314}"/>
              </a:ext>
            </a:extLst>
          </p:cNvPr>
          <p:cNvGraphicFramePr>
            <a:graphicFrameLocks noGrp="1"/>
          </p:cNvGraphicFramePr>
          <p:nvPr>
            <p:extLst>
              <p:ext uri="{D42A27DB-BD31-4B8C-83A1-F6EECF244321}">
                <p14:modId xmlns:p14="http://schemas.microsoft.com/office/powerpoint/2010/main" val="337099453"/>
              </p:ext>
            </p:extLst>
          </p:nvPr>
        </p:nvGraphicFramePr>
        <p:xfrm>
          <a:off x="5412665" y="2517474"/>
          <a:ext cx="5150278" cy="3803520"/>
        </p:xfrm>
        <a:graphic>
          <a:graphicData uri="http://schemas.openxmlformats.org/drawingml/2006/table">
            <a:tbl>
              <a:tblPr firstRow="1" firstCol="1" bandRow="1"/>
              <a:tblGrid>
                <a:gridCol w="2660968">
                  <a:extLst>
                    <a:ext uri="{9D8B030D-6E8A-4147-A177-3AD203B41FA5}">
                      <a16:colId xmlns:a16="http://schemas.microsoft.com/office/drawing/2014/main" val="831434316"/>
                    </a:ext>
                  </a:extLst>
                </a:gridCol>
                <a:gridCol w="2489310">
                  <a:extLst>
                    <a:ext uri="{9D8B030D-6E8A-4147-A177-3AD203B41FA5}">
                      <a16:colId xmlns:a16="http://schemas.microsoft.com/office/drawing/2014/main" val="2486078544"/>
                    </a:ext>
                  </a:extLst>
                </a:gridCol>
              </a:tblGrid>
              <a:tr h="335070">
                <a:tc>
                  <a:txBody>
                    <a:bodyPr/>
                    <a:lstStyle/>
                    <a:p>
                      <a:pPr algn="ctr" fontAlgn="b">
                        <a:lnSpc>
                          <a:spcPct val="115000"/>
                        </a:lnSpc>
                        <a:spcAft>
                          <a:spcPts val="800"/>
                        </a:spcAft>
                      </a:pPr>
                      <a:r>
                        <a:rPr lang="es-CO" sz="1800" b="1"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HOY</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lnSpc>
                          <a:spcPct val="115000"/>
                        </a:lnSpc>
                        <a:spcAft>
                          <a:spcPts val="800"/>
                        </a:spcAft>
                      </a:pPr>
                      <a:r>
                        <a:rPr lang="es-CO" sz="1800" b="1"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Reforma</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7406033"/>
                  </a:ext>
                </a:extLst>
              </a:tr>
              <a:tr h="642961">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IBL= 10 </a:t>
                      </a:r>
                      <a:r>
                        <a:rPr lang="es-CO" sz="1800" b="0" i="0" u="none" strike="noStrike" noProof="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smlmv</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Componente Prima Media = 1,39 </a:t>
                      </a:r>
                      <a:r>
                        <a:rPr lang="es-CO" sz="1800" b="0" i="0" u="none" strike="noStrike" noProof="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smlmv</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594443612"/>
                  </a:ext>
                </a:extLst>
              </a:tr>
              <a:tr h="335070">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 = 5</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34482159"/>
                  </a:ext>
                </a:extLst>
              </a:tr>
              <a:tr h="642961">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Tasa de reemplazo = 60,5%</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Componente ACAI = 384 </a:t>
                      </a:r>
                      <a:r>
                        <a:rPr lang="es-CO" sz="1800" b="0" i="0" u="none" strike="noStrike" noProof="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smlmv</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28810284"/>
                  </a:ext>
                </a:extLst>
              </a:tr>
              <a:tr h="642961">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Mesada = 6,05 </a:t>
                      </a:r>
                      <a:r>
                        <a:rPr lang="es-CO" sz="1800" b="0" i="0" u="none" strike="noStrike" noProof="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smlmv</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lnSpc>
                          <a:spcPct val="115000"/>
                        </a:lnSpc>
                        <a:spcAft>
                          <a:spcPts val="800"/>
                        </a:spcAft>
                      </a:pPr>
                      <a:r>
                        <a:rPr lang="es-CO" sz="1800" b="0" i="0" u="none" strike="noStrike" noProof="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Finacia</a:t>
                      </a: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aproximadamente 1,2 </a:t>
                      </a:r>
                      <a:r>
                        <a:rPr lang="es-CO" sz="1800" b="0" i="0" u="none" strike="noStrike" noProof="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smlmv</a:t>
                      </a: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adicionales</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93000725"/>
                  </a:ext>
                </a:extLst>
              </a:tr>
              <a:tr h="335070">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025958621"/>
                  </a:ext>
                </a:extLst>
              </a:tr>
              <a:tr h="335070">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 </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l" fontAlgn="b">
                        <a:lnSpc>
                          <a:spcPct val="115000"/>
                        </a:lnSpc>
                        <a:spcAft>
                          <a:spcPts val="800"/>
                        </a:spcAft>
                      </a:pPr>
                      <a:r>
                        <a:rPr lang="es-CO" sz="1800" b="0" i="0" u="none" strike="noStrike" noProof="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Mesada aprox. = 2,59 </a:t>
                      </a:r>
                      <a:r>
                        <a:rPr lang="es-CO" sz="1800" b="0" i="0" u="none" strike="noStrike" noProof="0" dirty="0" err="1">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smlmv</a:t>
                      </a:r>
                      <a:endParaRPr lang="es-CO" sz="2900" b="0" i="0" u="none" strike="noStrike" noProof="0" dirty="0">
                        <a:effectLst/>
                        <a:latin typeface="Arial" panose="020B0604020202020204" pitchFamily="34" charset="0"/>
                      </a:endParaRPr>
                    </a:p>
                  </a:txBody>
                  <a:tcPr marL="70989" marR="70989" marT="1521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9670925"/>
                  </a:ext>
                </a:extLst>
              </a:tr>
            </a:tbl>
          </a:graphicData>
        </a:graphic>
      </p:graphicFrame>
      <p:pic>
        <p:nvPicPr>
          <p:cNvPr id="5" name="Imagen 4">
            <a:extLst>
              <a:ext uri="{FF2B5EF4-FFF2-40B4-BE49-F238E27FC236}">
                <a16:creationId xmlns:a16="http://schemas.microsoft.com/office/drawing/2014/main" id="{577D4C7D-C1FC-2A20-A478-7BA0FB3800AC}"/>
              </a:ext>
            </a:extLst>
          </p:cNvPr>
          <p:cNvPicPr>
            <a:picLocks noChangeAspect="1"/>
          </p:cNvPicPr>
          <p:nvPr/>
        </p:nvPicPr>
        <p:blipFill>
          <a:blip r:embed="rId2"/>
          <a:stretch>
            <a:fillRect/>
          </a:stretch>
        </p:blipFill>
        <p:spPr>
          <a:xfrm>
            <a:off x="0" y="6170580"/>
            <a:ext cx="1097280" cy="638214"/>
          </a:xfrm>
          <a:prstGeom prst="rect">
            <a:avLst/>
          </a:prstGeom>
        </p:spPr>
      </p:pic>
    </p:spTree>
    <p:extLst>
      <p:ext uri="{BB962C8B-B14F-4D97-AF65-F5344CB8AC3E}">
        <p14:creationId xmlns:p14="http://schemas.microsoft.com/office/powerpoint/2010/main" val="3122775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535D737E-F8FD-D34D-FE66-B081D5B2F4A6}"/>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marR="0"/>
            <a:r>
              <a:rPr lang="es-CO" b="0" i="1" u="none" strike="noStrike" kern="1200" baseline="0" noProof="0" dirty="0">
                <a:solidFill>
                  <a:srgbClr val="FFFFFF"/>
                </a:solidFill>
                <a:latin typeface="+mj-lt"/>
                <a:ea typeface="+mj-ea"/>
                <a:cs typeface="+mj-cs"/>
              </a:rPr>
              <a:t>Casos Régimen de transición de la reforma pensional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noProof="0" dirty="0"/>
          </a:p>
        </p:txBody>
      </p:sp>
      <p:sp>
        <p:nvSpPr>
          <p:cNvPr id="3" name="Marcador de texto 2">
            <a:extLst>
              <a:ext uri="{FF2B5EF4-FFF2-40B4-BE49-F238E27FC236}">
                <a16:creationId xmlns:a16="http://schemas.microsoft.com/office/drawing/2014/main" id="{46F7AF1D-CDB9-9B40-0295-2208DF89124E}"/>
              </a:ext>
            </a:extLst>
          </p:cNvPr>
          <p:cNvSpPr>
            <a:spLocks noGrp="1"/>
          </p:cNvSpPr>
          <p:nvPr>
            <p:ph type="body" idx="1"/>
          </p:nvPr>
        </p:nvSpPr>
        <p:spPr>
          <a:xfrm>
            <a:off x="4447308" y="591344"/>
            <a:ext cx="6906491" cy="5585619"/>
          </a:xfrm>
        </p:spPr>
        <p:txBody>
          <a:bodyPr vert="horz" lIns="91440" tIns="45720" rIns="91440" bIns="45720" rtlCol="0" anchor="ctr">
            <a:normAutofit/>
          </a:bodyPr>
          <a:lstStyle/>
          <a:p>
            <a:r>
              <a:rPr lang="es-CO" noProof="0" dirty="0"/>
              <a:t>Juan tiene 880 semanas hoy ¿Tiene régimen de transición de la reforma pensional?</a:t>
            </a:r>
          </a:p>
          <a:p>
            <a:r>
              <a:rPr lang="es-CO" noProof="0" dirty="0"/>
              <a:t>Juan reporta 800 semanas, pero entre sus 18 y 20 años trabajó con su tío en una panadería y no le cotizó ¿Tiene régimen de transición?</a:t>
            </a:r>
          </a:p>
          <a:p>
            <a:r>
              <a:rPr lang="es-CO" noProof="0" dirty="0"/>
              <a:t>María tiene 700 semanas, pero como contadora independiente no cotizó entre los años 2004 y 2007 ¿Tiene régimen de transición de la reforma pensional?</a:t>
            </a:r>
          </a:p>
        </p:txBody>
      </p:sp>
      <p:pic>
        <p:nvPicPr>
          <p:cNvPr id="4" name="Imagen 3">
            <a:extLst>
              <a:ext uri="{FF2B5EF4-FFF2-40B4-BE49-F238E27FC236}">
                <a16:creationId xmlns:a16="http://schemas.microsoft.com/office/drawing/2014/main" id="{DC160619-71CD-8247-255C-43C669C52E74}"/>
              </a:ext>
            </a:extLst>
          </p:cNvPr>
          <p:cNvPicPr>
            <a:picLocks noChangeAspect="1"/>
          </p:cNvPicPr>
          <p:nvPr/>
        </p:nvPicPr>
        <p:blipFill>
          <a:blip r:embed="rId2"/>
          <a:stretch>
            <a:fillRect/>
          </a:stretch>
        </p:blipFill>
        <p:spPr>
          <a:xfrm>
            <a:off x="10965181" y="6117055"/>
            <a:ext cx="1097280" cy="638214"/>
          </a:xfrm>
          <a:prstGeom prst="rect">
            <a:avLst/>
          </a:prstGeom>
        </p:spPr>
      </p:pic>
    </p:spTree>
    <p:extLst>
      <p:ext uri="{BB962C8B-B14F-4D97-AF65-F5344CB8AC3E}">
        <p14:creationId xmlns:p14="http://schemas.microsoft.com/office/powerpoint/2010/main" val="980727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ítulo 1">
            <a:extLst>
              <a:ext uri="{FF2B5EF4-FFF2-40B4-BE49-F238E27FC236}">
                <a16:creationId xmlns:a16="http://schemas.microsoft.com/office/drawing/2014/main" id="{D2F8C738-5203-37B7-26AB-096B1D0B4941}"/>
              </a:ext>
            </a:extLst>
          </p:cNvPr>
          <p:cNvSpPr>
            <a:spLocks noGrp="1"/>
          </p:cNvSpPr>
          <p:nvPr>
            <p:ph type="title"/>
          </p:nvPr>
        </p:nvSpPr>
        <p:spPr>
          <a:xfrm>
            <a:off x="956826" y="1112969"/>
            <a:ext cx="3937298" cy="4166010"/>
          </a:xfrm>
        </p:spPr>
        <p:txBody>
          <a:bodyPr vert="horz" lIns="91440" tIns="45720" rIns="91440" bIns="45720" rtlCol="0" anchor="ctr">
            <a:normAutofit/>
          </a:bodyPr>
          <a:lstStyle/>
          <a:p>
            <a:pPr marR="0"/>
            <a:r>
              <a:rPr lang="es-CO" b="0" i="1" u="none" strike="noStrike" kern="1200" baseline="0" noProof="0" dirty="0">
                <a:solidFill>
                  <a:srgbClr val="FFFFFF"/>
                </a:solidFill>
                <a:latin typeface="+mj-lt"/>
                <a:ea typeface="+mj-ea"/>
                <a:cs typeface="+mj-cs"/>
              </a:rPr>
              <a:t>Atención de inquietudes y dudas del público</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s-CO" noProof="0" dirty="0"/>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3" name="Marcador de texto 2">
            <a:extLst>
              <a:ext uri="{FF2B5EF4-FFF2-40B4-BE49-F238E27FC236}">
                <a16:creationId xmlns:a16="http://schemas.microsoft.com/office/drawing/2014/main" id="{881202BC-94C1-0E8E-6BA2-9FF6EE6B7855}"/>
              </a:ext>
            </a:extLst>
          </p:cNvPr>
          <p:cNvSpPr>
            <a:spLocks noGrp="1"/>
          </p:cNvSpPr>
          <p:nvPr>
            <p:ph type="body" idx="1"/>
          </p:nvPr>
        </p:nvSpPr>
        <p:spPr>
          <a:xfrm>
            <a:off x="6096000" y="820879"/>
            <a:ext cx="5257799" cy="5599585"/>
          </a:xfrm>
        </p:spPr>
        <p:txBody>
          <a:bodyPr vert="horz" lIns="91440" tIns="45720" rIns="91440" bIns="45720" rtlCol="0" anchor="t">
            <a:normAutofit fontScale="92500" lnSpcReduction="20000"/>
          </a:bodyPr>
          <a:lstStyle/>
          <a:p>
            <a:r>
              <a:rPr lang="es-CO" noProof="0" dirty="0"/>
              <a:t>Dudas frecuentes:</a:t>
            </a:r>
          </a:p>
          <a:p>
            <a:pPr algn="just"/>
            <a:endParaRPr lang="es-CO" noProof="0" dirty="0"/>
          </a:p>
          <a:p>
            <a:pPr lvl="1" algn="just"/>
            <a:r>
              <a:rPr lang="es-CO" noProof="0" dirty="0"/>
              <a:t>Qué pasa si no cotizo los 10 últimos años o solo cotizo 5 de esos 10 años</a:t>
            </a:r>
          </a:p>
          <a:p>
            <a:pPr lvl="1" algn="just"/>
            <a:r>
              <a:rPr lang="es-CO" noProof="0" dirty="0"/>
              <a:t>Qué pasa si cotizo más de las semanas para el tope máximo ¿Me las devuelven?</a:t>
            </a:r>
          </a:p>
          <a:p>
            <a:pPr lvl="1" algn="just"/>
            <a:r>
              <a:rPr lang="es-CO" noProof="0" dirty="0"/>
              <a:t>¿Qué sucede con el tiempo que presté servicio militar?</a:t>
            </a:r>
          </a:p>
          <a:p>
            <a:pPr lvl="1" algn="just"/>
            <a:r>
              <a:rPr lang="es-CO" dirty="0"/>
              <a:t>¿Qué es el bono pensional?</a:t>
            </a:r>
          </a:p>
          <a:p>
            <a:pPr lvl="1" algn="just"/>
            <a:r>
              <a:rPr lang="es-CO" dirty="0"/>
              <a:t>¿Cuando tengo derecho a Retroactividad pensional?</a:t>
            </a:r>
          </a:p>
          <a:p>
            <a:pPr lvl="1" algn="just"/>
            <a:r>
              <a:rPr lang="es-CO" noProof="0" dirty="0"/>
              <a:t>¿Puedo </a:t>
            </a:r>
            <a:r>
              <a:rPr lang="es-CO" dirty="0"/>
              <a:t>aumentar mis cotizaciones para aumentar el valor de mi pensión?</a:t>
            </a:r>
          </a:p>
          <a:p>
            <a:pPr lvl="1" algn="just"/>
            <a:r>
              <a:rPr lang="es-CO" dirty="0"/>
              <a:t>¿Qué pasa si la empresa no reporta mi accidente de trabajo?</a:t>
            </a:r>
          </a:p>
          <a:p>
            <a:pPr lvl="1" algn="just"/>
            <a:r>
              <a:rPr lang="es-CO" dirty="0"/>
              <a:t>¿Qué consecuencias tengo si no reporto a mi empleador un accidente de trabajo?</a:t>
            </a:r>
          </a:p>
          <a:p>
            <a:pPr marL="457200" lvl="1" indent="0">
              <a:buNone/>
            </a:pPr>
            <a:endParaRPr lang="es-CO" noProof="0" dirty="0"/>
          </a:p>
          <a:p>
            <a:pPr lvl="1"/>
            <a:endParaRPr lang="es-CO" noProof="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s-CO" noProof="0" dirty="0"/>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s-CO" noProof="0" dirty="0"/>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pic>
        <p:nvPicPr>
          <p:cNvPr id="4" name="Imagen 3">
            <a:extLst>
              <a:ext uri="{FF2B5EF4-FFF2-40B4-BE49-F238E27FC236}">
                <a16:creationId xmlns:a16="http://schemas.microsoft.com/office/drawing/2014/main" id="{CA8CEE9E-E42F-3C21-0F97-360C33658706}"/>
              </a:ext>
            </a:extLst>
          </p:cNvPr>
          <p:cNvPicPr>
            <a:picLocks noChangeAspect="1"/>
          </p:cNvPicPr>
          <p:nvPr/>
        </p:nvPicPr>
        <p:blipFill>
          <a:blip r:embed="rId2"/>
          <a:stretch>
            <a:fillRect/>
          </a:stretch>
        </p:blipFill>
        <p:spPr>
          <a:xfrm>
            <a:off x="0" y="6170580"/>
            <a:ext cx="1097280" cy="638214"/>
          </a:xfrm>
          <a:prstGeom prst="rect">
            <a:avLst/>
          </a:prstGeom>
        </p:spPr>
      </p:pic>
    </p:spTree>
    <p:extLst>
      <p:ext uri="{BB962C8B-B14F-4D97-AF65-F5344CB8AC3E}">
        <p14:creationId xmlns:p14="http://schemas.microsoft.com/office/powerpoint/2010/main" val="4003127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27">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53" name="Rectangle 29">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sp>
        <p:nvSpPr>
          <p:cNvPr id="2" name="Título 1">
            <a:extLst>
              <a:ext uri="{FF2B5EF4-FFF2-40B4-BE49-F238E27FC236}">
                <a16:creationId xmlns:a16="http://schemas.microsoft.com/office/drawing/2014/main" id="{A4FC7CD6-13A6-FDB9-4F59-1C508EDABED3}"/>
              </a:ext>
            </a:extLst>
          </p:cNvPr>
          <p:cNvSpPr>
            <a:spLocks noGrp="1"/>
          </p:cNvSpPr>
          <p:nvPr>
            <p:ph type="title"/>
          </p:nvPr>
        </p:nvSpPr>
        <p:spPr>
          <a:xfrm>
            <a:off x="804672"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Periodo de 1945 a 1966</a:t>
            </a:r>
          </a:p>
        </p:txBody>
      </p:sp>
      <p:grpSp>
        <p:nvGrpSpPr>
          <p:cNvPr id="54" name="Group 31">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3" name="Freeform: Shape 32">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4" name="Freeform: Shape 33">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35" name="Freeform: Shape 34">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55" name="Marcador de texto 2">
            <a:extLst>
              <a:ext uri="{FF2B5EF4-FFF2-40B4-BE49-F238E27FC236}">
                <a16:creationId xmlns:a16="http://schemas.microsoft.com/office/drawing/2014/main" id="{41B05C15-90F9-EC64-C9E8-336826D452B3}"/>
              </a:ext>
            </a:extLst>
          </p:cNvPr>
          <p:cNvSpPr>
            <a:spLocks noGrp="1"/>
          </p:cNvSpPr>
          <p:nvPr>
            <p:ph type="body" idx="1"/>
          </p:nvPr>
        </p:nvSpPr>
        <p:spPr>
          <a:xfrm>
            <a:off x="5034105" y="694293"/>
            <a:ext cx="5309429" cy="5469413"/>
          </a:xfrm>
        </p:spPr>
        <p:txBody>
          <a:bodyPr vert="horz" lIns="91440" tIns="45720" rIns="91440" bIns="45720" rtlCol="0" anchor="ctr">
            <a:normAutofit lnSpcReduction="10000"/>
          </a:bodyPr>
          <a:lstStyle/>
          <a:p>
            <a:pPr marL="0" algn="just"/>
            <a:r>
              <a:rPr lang="es-CO" sz="1700" noProof="0" dirty="0">
                <a:solidFill>
                  <a:schemeClr val="tx2"/>
                </a:solidFill>
              </a:rPr>
              <a:t>Este periodo se caracterizó por empezar a proteger los riesgos relativos a los riesgos EGM e IVM solo para  empleados públicos y existían las pensiones patronales</a:t>
            </a:r>
          </a:p>
          <a:p>
            <a:pPr marL="0"/>
            <a:endParaRPr lang="es-CO" sz="1700" noProof="0" dirty="0">
              <a:solidFill>
                <a:schemeClr val="tx2"/>
              </a:solidFill>
            </a:endParaRPr>
          </a:p>
          <a:p>
            <a:pPr marL="0" algn="just"/>
            <a:r>
              <a:rPr lang="es-CO" sz="1700" noProof="0" dirty="0">
                <a:solidFill>
                  <a:schemeClr val="tx2"/>
                </a:solidFill>
              </a:rPr>
              <a:t>Resalta lo siguiente:</a:t>
            </a:r>
          </a:p>
          <a:p>
            <a:pPr marL="0" algn="just"/>
            <a:endParaRPr lang="es-CO" sz="1700" noProof="0" dirty="0">
              <a:solidFill>
                <a:schemeClr val="tx2"/>
              </a:solidFill>
            </a:endParaRPr>
          </a:p>
          <a:p>
            <a:pPr algn="just"/>
            <a:r>
              <a:rPr lang="es-CO" sz="1700" noProof="0" dirty="0">
                <a:solidFill>
                  <a:schemeClr val="tx2"/>
                </a:solidFill>
              </a:rPr>
              <a:t>Inicio de cobertura ICSS en EGM</a:t>
            </a:r>
          </a:p>
          <a:p>
            <a:pPr algn="just"/>
            <a:r>
              <a:rPr lang="es-CO" sz="1700" noProof="0" dirty="0">
                <a:solidFill>
                  <a:schemeClr val="tx2"/>
                </a:solidFill>
              </a:rPr>
              <a:t>Cobertura solamente para los afiliados y sus beneficiarios</a:t>
            </a:r>
          </a:p>
          <a:p>
            <a:pPr algn="just"/>
            <a:r>
              <a:rPr lang="es-CO" sz="1700" noProof="0" dirty="0">
                <a:solidFill>
                  <a:schemeClr val="tx2"/>
                </a:solidFill>
              </a:rPr>
              <a:t>Afiliación solamente en los territorios en que existieran sedes del ICSS en salud</a:t>
            </a:r>
          </a:p>
          <a:p>
            <a:pPr algn="just"/>
            <a:r>
              <a:rPr lang="es-CO" sz="1700" noProof="0" dirty="0">
                <a:solidFill>
                  <a:schemeClr val="tx2"/>
                </a:solidFill>
              </a:rPr>
              <a:t>Imposibilidad de sumar tiempos de empleadores</a:t>
            </a:r>
          </a:p>
          <a:p>
            <a:pPr algn="just"/>
            <a:r>
              <a:rPr lang="es-CO" sz="1700" noProof="0" dirty="0">
                <a:solidFill>
                  <a:schemeClr val="tx2"/>
                </a:solidFill>
              </a:rPr>
              <a:t>Pensiones legales a cargo del Estado para el sector público</a:t>
            </a:r>
          </a:p>
          <a:p>
            <a:pPr algn="just"/>
            <a:r>
              <a:rPr lang="es-CO" sz="1700" noProof="0" dirty="0">
                <a:solidFill>
                  <a:schemeClr val="tx2"/>
                </a:solidFill>
              </a:rPr>
              <a:t>Casi desprotección absoluta para los riesgos de Invalidez y Muerte</a:t>
            </a:r>
          </a:p>
          <a:p>
            <a:pPr algn="just"/>
            <a:r>
              <a:rPr lang="es-CO" sz="1700" dirty="0">
                <a:solidFill>
                  <a:schemeClr val="tx2"/>
                </a:solidFill>
              </a:rPr>
              <a:t>Más favorable para los empleados públicos.</a:t>
            </a:r>
            <a:endParaRPr lang="es-CO" sz="1700" noProof="0" dirty="0">
              <a:solidFill>
                <a:schemeClr val="tx2"/>
              </a:solidFill>
            </a:endParaRPr>
          </a:p>
          <a:p>
            <a:endParaRPr lang="es-CO" sz="1700" noProof="0" dirty="0">
              <a:solidFill>
                <a:schemeClr val="tx2"/>
              </a:solidFill>
            </a:endParaRPr>
          </a:p>
          <a:p>
            <a:pPr marL="0"/>
            <a:endParaRPr lang="es-CO" sz="1700" noProof="0" dirty="0">
              <a:solidFill>
                <a:schemeClr val="tx2"/>
              </a:solidFill>
            </a:endParaRPr>
          </a:p>
        </p:txBody>
      </p:sp>
      <p:pic>
        <p:nvPicPr>
          <p:cNvPr id="3" name="Imagen 2">
            <a:extLst>
              <a:ext uri="{FF2B5EF4-FFF2-40B4-BE49-F238E27FC236}">
                <a16:creationId xmlns:a16="http://schemas.microsoft.com/office/drawing/2014/main" id="{5C2192D9-291B-4488-4FC1-901DCE96F5B8}"/>
              </a:ext>
            </a:extLst>
          </p:cNvPr>
          <p:cNvPicPr>
            <a:picLocks noChangeAspect="1"/>
          </p:cNvPicPr>
          <p:nvPr/>
        </p:nvPicPr>
        <p:blipFill>
          <a:blip r:embed="rId2"/>
          <a:stretch>
            <a:fillRect/>
          </a:stretch>
        </p:blipFill>
        <p:spPr>
          <a:xfrm>
            <a:off x="10590697" y="1"/>
            <a:ext cx="1572126" cy="914400"/>
          </a:xfrm>
          <a:prstGeom prst="rect">
            <a:avLst/>
          </a:prstGeom>
        </p:spPr>
      </p:pic>
    </p:spTree>
    <p:extLst>
      <p:ext uri="{BB962C8B-B14F-4D97-AF65-F5344CB8AC3E}">
        <p14:creationId xmlns:p14="http://schemas.microsoft.com/office/powerpoint/2010/main" val="1096790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353F33-8D8C-532B-4863-087DDD554F16}"/>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2" name="Rectangle 6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grpSp>
        <p:nvGrpSpPr>
          <p:cNvPr id="64" name="Group 6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65" name="Freeform: Shape 6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66" name="Freeform: Shape 6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67" name="Freeform: Shape 6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68" name="Freeform: Shape 6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grpSp>
      <p:sp>
        <p:nvSpPr>
          <p:cNvPr id="2" name="Título 1">
            <a:extLst>
              <a:ext uri="{FF2B5EF4-FFF2-40B4-BE49-F238E27FC236}">
                <a16:creationId xmlns:a16="http://schemas.microsoft.com/office/drawing/2014/main" id="{B67986CB-3985-AC28-AA47-E408086A378F}"/>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Periodo de 1967 a 1993</a:t>
            </a:r>
          </a:p>
        </p:txBody>
      </p:sp>
      <p:sp>
        <p:nvSpPr>
          <p:cNvPr id="55" name="Marcador de texto 2">
            <a:extLst>
              <a:ext uri="{FF2B5EF4-FFF2-40B4-BE49-F238E27FC236}">
                <a16:creationId xmlns:a16="http://schemas.microsoft.com/office/drawing/2014/main" id="{2C317461-0678-925D-2A24-488D69B4C58C}"/>
              </a:ext>
            </a:extLst>
          </p:cNvPr>
          <p:cNvSpPr>
            <a:spLocks noGrp="1"/>
          </p:cNvSpPr>
          <p:nvPr>
            <p:ph type="body" idx="1"/>
          </p:nvPr>
        </p:nvSpPr>
        <p:spPr>
          <a:xfrm>
            <a:off x="4612075" y="776704"/>
            <a:ext cx="5572881" cy="5526202"/>
          </a:xfrm>
        </p:spPr>
        <p:txBody>
          <a:bodyPr vert="horz" lIns="91440" tIns="45720" rIns="91440" bIns="45720" rtlCol="0" anchor="ctr">
            <a:normAutofit fontScale="92500" lnSpcReduction="10000"/>
          </a:bodyPr>
          <a:lstStyle/>
          <a:p>
            <a:pPr marL="0" algn="just"/>
            <a:r>
              <a:rPr lang="es-CO" sz="1800" noProof="0" dirty="0">
                <a:solidFill>
                  <a:schemeClr val="tx2"/>
                </a:solidFill>
              </a:rPr>
              <a:t>Este periodo se caracterizó por ampliar la protección de los riesgos relativos a salud, y </a:t>
            </a:r>
            <a:r>
              <a:rPr lang="es-CO" sz="1800" dirty="0">
                <a:solidFill>
                  <a:schemeClr val="tx2"/>
                </a:solidFill>
              </a:rPr>
              <a:t>empezaron a amparar los riesgos de IVM y ATEP</a:t>
            </a:r>
            <a:r>
              <a:rPr lang="es-CO" sz="1800" noProof="0" dirty="0">
                <a:solidFill>
                  <a:schemeClr val="tx2"/>
                </a:solidFill>
              </a:rPr>
              <a:t>.</a:t>
            </a:r>
          </a:p>
          <a:p>
            <a:pPr marL="0" algn="just"/>
            <a:endParaRPr lang="es-CO" sz="1800" noProof="0" dirty="0">
              <a:solidFill>
                <a:schemeClr val="tx2"/>
              </a:solidFill>
            </a:endParaRPr>
          </a:p>
          <a:p>
            <a:pPr marL="0" algn="just"/>
            <a:r>
              <a:rPr lang="es-CO" sz="1800" noProof="0" dirty="0">
                <a:solidFill>
                  <a:schemeClr val="tx2"/>
                </a:solidFill>
              </a:rPr>
              <a:t>Resalta lo siguiente:</a:t>
            </a:r>
          </a:p>
          <a:p>
            <a:pPr marL="0" algn="just"/>
            <a:endParaRPr lang="es-CO" sz="1800" noProof="0" dirty="0">
              <a:solidFill>
                <a:schemeClr val="tx2"/>
              </a:solidFill>
            </a:endParaRPr>
          </a:p>
          <a:p>
            <a:pPr algn="just"/>
            <a:r>
              <a:rPr lang="es-CO" sz="1800" noProof="0" dirty="0">
                <a:solidFill>
                  <a:schemeClr val="tx2"/>
                </a:solidFill>
              </a:rPr>
              <a:t>Inicio de cobertura ICSS además de en salud, en pensiones y ATEP </a:t>
            </a:r>
          </a:p>
          <a:p>
            <a:pPr algn="just"/>
            <a:r>
              <a:rPr lang="es-CO" sz="1800" noProof="0" dirty="0">
                <a:solidFill>
                  <a:schemeClr val="tx2"/>
                </a:solidFill>
              </a:rPr>
              <a:t>Pensiones patronales para el sector privado (imposibilidad de sumar cotizaciones a dos empleadores privados</a:t>
            </a:r>
            <a:r>
              <a:rPr lang="es-CO" sz="1800" dirty="0">
                <a:solidFill>
                  <a:schemeClr val="tx2"/>
                </a:solidFill>
              </a:rPr>
              <a:t> con los que se hubiera laborado antes de 1967</a:t>
            </a:r>
            <a:r>
              <a:rPr lang="es-CO" sz="1800" noProof="0" dirty="0">
                <a:solidFill>
                  <a:schemeClr val="tx2"/>
                </a:solidFill>
              </a:rPr>
              <a:t>, o tiempos públicos)</a:t>
            </a:r>
          </a:p>
          <a:p>
            <a:pPr algn="just"/>
            <a:r>
              <a:rPr lang="es-CO" sz="1800" noProof="0" dirty="0">
                <a:solidFill>
                  <a:schemeClr val="tx2"/>
                </a:solidFill>
              </a:rPr>
              <a:t>Pensiones legales a cargo del Estado para el sector público, pero desprotección para sus sobrevivientes. </a:t>
            </a:r>
            <a:endParaRPr lang="es-CO" sz="1800" dirty="0">
              <a:solidFill>
                <a:schemeClr val="tx2"/>
              </a:solidFill>
            </a:endParaRPr>
          </a:p>
          <a:p>
            <a:pPr algn="just"/>
            <a:r>
              <a:rPr lang="es-CO" sz="1800" noProof="0" dirty="0">
                <a:solidFill>
                  <a:schemeClr val="tx2"/>
                </a:solidFill>
              </a:rPr>
              <a:t>Más garantías para los trabajadores privados cotizantes.</a:t>
            </a:r>
          </a:p>
          <a:p>
            <a:pPr algn="just"/>
            <a:r>
              <a:rPr lang="es-CO" sz="1800" noProof="0" dirty="0">
                <a:solidFill>
                  <a:schemeClr val="tx2"/>
                </a:solidFill>
              </a:rPr>
              <a:t>Cobertura condicionada a la existencia de sedes del ICSS.</a:t>
            </a:r>
          </a:p>
          <a:p>
            <a:pPr algn="just"/>
            <a:r>
              <a:rPr lang="es-CO" sz="1800" noProof="0" dirty="0">
                <a:solidFill>
                  <a:schemeClr val="tx2"/>
                </a:solidFill>
              </a:rPr>
              <a:t>Existencia de pensiones compatibles y compartidas.</a:t>
            </a:r>
          </a:p>
          <a:p>
            <a:pPr marL="0" indent="0" algn="just">
              <a:buNone/>
            </a:pPr>
            <a:endParaRPr lang="es-CO" sz="1800" noProof="0" dirty="0">
              <a:solidFill>
                <a:schemeClr val="tx2"/>
              </a:solidFill>
            </a:endParaRPr>
          </a:p>
          <a:p>
            <a:endParaRPr lang="es-CO" sz="1800" noProof="0" dirty="0">
              <a:solidFill>
                <a:schemeClr val="tx2"/>
              </a:solidFill>
            </a:endParaRPr>
          </a:p>
          <a:p>
            <a:pPr marL="0"/>
            <a:endParaRPr lang="es-CO" sz="1800" noProof="0" dirty="0">
              <a:solidFill>
                <a:schemeClr val="tx2"/>
              </a:solidFill>
            </a:endParaRPr>
          </a:p>
        </p:txBody>
      </p:sp>
      <p:pic>
        <p:nvPicPr>
          <p:cNvPr id="3" name="Imagen 2">
            <a:extLst>
              <a:ext uri="{FF2B5EF4-FFF2-40B4-BE49-F238E27FC236}">
                <a16:creationId xmlns:a16="http://schemas.microsoft.com/office/drawing/2014/main" id="{9353503A-1435-5633-A386-128F1ED91FF4}"/>
              </a:ext>
            </a:extLst>
          </p:cNvPr>
          <p:cNvPicPr>
            <a:picLocks noChangeAspect="1"/>
          </p:cNvPicPr>
          <p:nvPr/>
        </p:nvPicPr>
        <p:blipFill>
          <a:blip r:embed="rId2"/>
          <a:stretch>
            <a:fillRect/>
          </a:stretch>
        </p:blipFill>
        <p:spPr>
          <a:xfrm>
            <a:off x="10590697" y="1"/>
            <a:ext cx="1572126" cy="914400"/>
          </a:xfrm>
          <a:prstGeom prst="rect">
            <a:avLst/>
          </a:prstGeom>
        </p:spPr>
      </p:pic>
    </p:spTree>
    <p:extLst>
      <p:ext uri="{BB962C8B-B14F-4D97-AF65-F5344CB8AC3E}">
        <p14:creationId xmlns:p14="http://schemas.microsoft.com/office/powerpoint/2010/main" val="94324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B418DE-A430-C698-BEFE-AF16AAD4EC90}"/>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2" name="Rectangle 61">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sp>
        <p:nvSpPr>
          <p:cNvPr id="2" name="Título 1">
            <a:extLst>
              <a:ext uri="{FF2B5EF4-FFF2-40B4-BE49-F238E27FC236}">
                <a16:creationId xmlns:a16="http://schemas.microsoft.com/office/drawing/2014/main" id="{D0AF3843-2617-BD98-70FD-F7D6E43BF11B}"/>
              </a:ext>
            </a:extLst>
          </p:cNvPr>
          <p:cNvSpPr>
            <a:spLocks noGrp="1"/>
          </p:cNvSpPr>
          <p:nvPr>
            <p:ph type="title"/>
          </p:nvPr>
        </p:nvSpPr>
        <p:spPr>
          <a:xfrm>
            <a:off x="804672"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Periodo de 1994 a 2003</a:t>
            </a:r>
          </a:p>
        </p:txBody>
      </p:sp>
      <p:grpSp>
        <p:nvGrpSpPr>
          <p:cNvPr id="64" name="Group 63">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65" name="Freeform: Shape 64">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6" name="Freeform: Shape 65">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7" name="Freeform: Shape 66">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55" name="Marcador de texto 2">
            <a:extLst>
              <a:ext uri="{FF2B5EF4-FFF2-40B4-BE49-F238E27FC236}">
                <a16:creationId xmlns:a16="http://schemas.microsoft.com/office/drawing/2014/main" id="{88AC1130-AFE7-462C-912F-FD0A7DA3558F}"/>
              </a:ext>
            </a:extLst>
          </p:cNvPr>
          <p:cNvSpPr>
            <a:spLocks noGrp="1"/>
          </p:cNvSpPr>
          <p:nvPr>
            <p:ph type="body" idx="1"/>
          </p:nvPr>
        </p:nvSpPr>
        <p:spPr>
          <a:xfrm>
            <a:off x="5464759" y="707923"/>
            <a:ext cx="4919108" cy="5791200"/>
          </a:xfrm>
        </p:spPr>
        <p:txBody>
          <a:bodyPr vert="horz" lIns="91440" tIns="45720" rIns="91440" bIns="45720" rtlCol="0" anchor="ctr">
            <a:normAutofit/>
          </a:bodyPr>
          <a:lstStyle/>
          <a:p>
            <a:pPr marL="0" algn="just"/>
            <a:r>
              <a:rPr lang="es-CO" sz="1400" noProof="0" dirty="0">
                <a:solidFill>
                  <a:schemeClr val="tx2"/>
                </a:solidFill>
              </a:rPr>
              <a:t>En este periodo se implementó en pensiones un sistema dual y excluyente entre dos regímenes, dirigido básicamente a trabajadores dependientes (públicos y privados)</a:t>
            </a:r>
          </a:p>
          <a:p>
            <a:pPr marL="0"/>
            <a:endParaRPr lang="es-CO" sz="1400" noProof="0" dirty="0">
              <a:solidFill>
                <a:schemeClr val="tx2"/>
              </a:solidFill>
            </a:endParaRPr>
          </a:p>
          <a:p>
            <a:pPr marL="0"/>
            <a:r>
              <a:rPr lang="es-CO" sz="1400" noProof="0" dirty="0">
                <a:solidFill>
                  <a:schemeClr val="tx2"/>
                </a:solidFill>
              </a:rPr>
              <a:t>Se caracterizó por:</a:t>
            </a:r>
          </a:p>
          <a:p>
            <a:pPr marL="0"/>
            <a:endParaRPr lang="es-CO" sz="1400" noProof="0" dirty="0">
              <a:solidFill>
                <a:schemeClr val="tx2"/>
              </a:solidFill>
            </a:endParaRPr>
          </a:p>
          <a:p>
            <a:r>
              <a:rPr lang="es-CO" sz="1400" noProof="0" dirty="0">
                <a:solidFill>
                  <a:schemeClr val="tx2"/>
                </a:solidFill>
              </a:rPr>
              <a:t>Coexistencia de regímenes excluyentes (prima media y RAIS)</a:t>
            </a:r>
          </a:p>
          <a:p>
            <a:r>
              <a:rPr lang="es-CO" sz="1400" noProof="0" dirty="0">
                <a:solidFill>
                  <a:schemeClr val="tx2"/>
                </a:solidFill>
              </a:rPr>
              <a:t>Bonos pensionales y cuotas parte que permitían sumar tiempos con diferentes empleadores o regímenes</a:t>
            </a:r>
          </a:p>
          <a:p>
            <a:r>
              <a:rPr lang="es-CO" sz="1400" noProof="0" dirty="0">
                <a:solidFill>
                  <a:schemeClr val="tx2"/>
                </a:solidFill>
              </a:rPr>
              <a:t>Régimen de transición y favorabilidad.</a:t>
            </a:r>
          </a:p>
          <a:p>
            <a:r>
              <a:rPr lang="es-CO" sz="1400" noProof="0" dirty="0">
                <a:solidFill>
                  <a:schemeClr val="tx2"/>
                </a:solidFill>
              </a:rPr>
              <a:t>Posibilidad de sumar tiempos públicos y privados</a:t>
            </a:r>
          </a:p>
          <a:p>
            <a:r>
              <a:rPr lang="es-CO" sz="1400" noProof="0" dirty="0">
                <a:solidFill>
                  <a:schemeClr val="tx2"/>
                </a:solidFill>
              </a:rPr>
              <a:t>Pensiones compartidas.</a:t>
            </a:r>
          </a:p>
          <a:p>
            <a:r>
              <a:rPr lang="es-CO" sz="1400" noProof="0" dirty="0">
                <a:solidFill>
                  <a:schemeClr val="tx2"/>
                </a:solidFill>
              </a:rPr>
              <a:t>Formulas de actualización del IBL y reglas para el incremento anual de las pensiones</a:t>
            </a:r>
          </a:p>
          <a:p>
            <a:r>
              <a:rPr lang="es-CO" sz="1400" noProof="0" dirty="0">
                <a:solidFill>
                  <a:schemeClr val="tx2"/>
                </a:solidFill>
              </a:rPr>
              <a:t>Regímenes exceptuados</a:t>
            </a:r>
          </a:p>
          <a:p>
            <a:r>
              <a:rPr lang="es-CO" sz="1400" noProof="0" dirty="0">
                <a:solidFill>
                  <a:schemeClr val="tx2"/>
                </a:solidFill>
              </a:rPr>
              <a:t>En general requisitos más favorables para pensionarse</a:t>
            </a:r>
          </a:p>
          <a:p>
            <a:r>
              <a:rPr lang="es-CO" sz="1400" noProof="0" dirty="0">
                <a:solidFill>
                  <a:schemeClr val="tx2"/>
                </a:solidFill>
              </a:rPr>
              <a:t>Régimen subsidiado en Pensiones (solo prima media)</a:t>
            </a:r>
          </a:p>
          <a:p>
            <a:r>
              <a:rPr lang="es-CO" sz="1400" noProof="0" dirty="0">
                <a:solidFill>
                  <a:schemeClr val="tx2"/>
                </a:solidFill>
              </a:rPr>
              <a:t>Posibilidad de cotizar desde el exterior</a:t>
            </a:r>
          </a:p>
          <a:p>
            <a:pPr marL="0"/>
            <a:endParaRPr lang="es-CO" sz="1400" noProof="0" dirty="0">
              <a:solidFill>
                <a:schemeClr val="tx2"/>
              </a:solidFill>
            </a:endParaRPr>
          </a:p>
        </p:txBody>
      </p:sp>
      <p:pic>
        <p:nvPicPr>
          <p:cNvPr id="3" name="Imagen 2">
            <a:extLst>
              <a:ext uri="{FF2B5EF4-FFF2-40B4-BE49-F238E27FC236}">
                <a16:creationId xmlns:a16="http://schemas.microsoft.com/office/drawing/2014/main" id="{AC530661-2859-8892-3013-27241B0D2991}"/>
              </a:ext>
            </a:extLst>
          </p:cNvPr>
          <p:cNvPicPr>
            <a:picLocks noChangeAspect="1"/>
          </p:cNvPicPr>
          <p:nvPr/>
        </p:nvPicPr>
        <p:blipFill>
          <a:blip r:embed="rId2"/>
          <a:stretch>
            <a:fillRect/>
          </a:stretch>
        </p:blipFill>
        <p:spPr>
          <a:xfrm>
            <a:off x="10590697" y="1"/>
            <a:ext cx="1572126" cy="914400"/>
          </a:xfrm>
          <a:prstGeom prst="rect">
            <a:avLst/>
          </a:prstGeom>
        </p:spPr>
      </p:pic>
    </p:spTree>
    <p:extLst>
      <p:ext uri="{BB962C8B-B14F-4D97-AF65-F5344CB8AC3E}">
        <p14:creationId xmlns:p14="http://schemas.microsoft.com/office/powerpoint/2010/main" val="4088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B014D9-8D4C-F70E-DC70-2C6D952CCA03}"/>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2" name="Rectangle 6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grpSp>
        <p:nvGrpSpPr>
          <p:cNvPr id="64" name="Group 6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65" name="Freeform: Shape 6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66" name="Freeform: Shape 6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67" name="Freeform: Shape 6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sp>
          <p:nvSpPr>
            <p:cNvPr id="68" name="Freeform: Shape 6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noProof="0" dirty="0"/>
            </a:p>
          </p:txBody>
        </p:sp>
      </p:grpSp>
      <p:sp>
        <p:nvSpPr>
          <p:cNvPr id="2" name="Título 1">
            <a:extLst>
              <a:ext uri="{FF2B5EF4-FFF2-40B4-BE49-F238E27FC236}">
                <a16:creationId xmlns:a16="http://schemas.microsoft.com/office/drawing/2014/main" id="{1C206705-0C19-B896-0B54-72DC06747730}"/>
              </a:ext>
            </a:extLst>
          </p:cNvPr>
          <p:cNvSpPr>
            <a:spLocks noGrp="1"/>
          </p:cNvSpPr>
          <p:nvPr>
            <p:ph type="title"/>
          </p:nvPr>
        </p:nvSpPr>
        <p:spPr>
          <a:xfrm>
            <a:off x="640080" y="1243013"/>
            <a:ext cx="3855720" cy="4371974"/>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Periodo posterior a 2003</a:t>
            </a:r>
          </a:p>
        </p:txBody>
      </p:sp>
      <p:sp>
        <p:nvSpPr>
          <p:cNvPr id="55" name="Marcador de texto 2">
            <a:extLst>
              <a:ext uri="{FF2B5EF4-FFF2-40B4-BE49-F238E27FC236}">
                <a16:creationId xmlns:a16="http://schemas.microsoft.com/office/drawing/2014/main" id="{4975822A-0A83-85EC-6D6F-5720FFD16754}"/>
              </a:ext>
            </a:extLst>
          </p:cNvPr>
          <p:cNvSpPr>
            <a:spLocks noGrp="1"/>
          </p:cNvSpPr>
          <p:nvPr>
            <p:ph type="body" idx="1"/>
          </p:nvPr>
        </p:nvSpPr>
        <p:spPr>
          <a:xfrm>
            <a:off x="5165335" y="813816"/>
            <a:ext cx="5453976" cy="5535346"/>
          </a:xfrm>
        </p:spPr>
        <p:txBody>
          <a:bodyPr vert="horz" lIns="91440" tIns="45720" rIns="91440" bIns="45720" rtlCol="0" anchor="ctr">
            <a:normAutofit fontScale="92500" lnSpcReduction="20000"/>
          </a:bodyPr>
          <a:lstStyle/>
          <a:p>
            <a:pPr marL="0" algn="just"/>
            <a:r>
              <a:rPr lang="es-CO" sz="1400" noProof="0" dirty="0">
                <a:solidFill>
                  <a:schemeClr val="tx2"/>
                </a:solidFill>
              </a:rPr>
              <a:t>En este periodo se pretendió conservar la mayoría de avances de la ley 100 de 1993, pero se establecieron más requisitos y cargas para los afiliados</a:t>
            </a:r>
          </a:p>
          <a:p>
            <a:pPr marL="0"/>
            <a:endParaRPr lang="es-CO" sz="1400" noProof="0" dirty="0">
              <a:solidFill>
                <a:schemeClr val="tx2"/>
              </a:solidFill>
            </a:endParaRPr>
          </a:p>
          <a:p>
            <a:pPr marL="0"/>
            <a:r>
              <a:rPr lang="es-CO" sz="1400" noProof="0" dirty="0">
                <a:solidFill>
                  <a:schemeClr val="tx2"/>
                </a:solidFill>
              </a:rPr>
              <a:t>Se caracterizó por:</a:t>
            </a:r>
          </a:p>
          <a:p>
            <a:pPr marL="0"/>
            <a:endParaRPr lang="es-CO" sz="1400" noProof="0" dirty="0">
              <a:solidFill>
                <a:schemeClr val="tx2"/>
              </a:solidFill>
            </a:endParaRPr>
          </a:p>
          <a:p>
            <a:pPr algn="just"/>
            <a:r>
              <a:rPr lang="es-CO" sz="1400" noProof="0" dirty="0">
                <a:solidFill>
                  <a:schemeClr val="tx2"/>
                </a:solidFill>
              </a:rPr>
              <a:t>Volvió más robusto el sistema de la ley 100/93 (independientes)</a:t>
            </a:r>
          </a:p>
          <a:p>
            <a:pPr algn="just"/>
            <a:r>
              <a:rPr lang="es-CO" sz="1400" noProof="0" dirty="0">
                <a:solidFill>
                  <a:schemeClr val="tx2"/>
                </a:solidFill>
              </a:rPr>
              <a:t>Obligatoriedad de cotizar salud y pensiones, se establecieron controles y consecuencias.</a:t>
            </a:r>
          </a:p>
          <a:p>
            <a:pPr algn="just"/>
            <a:r>
              <a:rPr lang="es-CO" sz="1400" noProof="0" dirty="0">
                <a:solidFill>
                  <a:schemeClr val="tx2"/>
                </a:solidFill>
              </a:rPr>
              <a:t>Se aumentaron los requisitos para la pensión de vejez y se volvieron más rigurosos para invalidez y sobrevivientes</a:t>
            </a:r>
          </a:p>
          <a:p>
            <a:pPr algn="just"/>
            <a:r>
              <a:rPr lang="es-CO" sz="1400" noProof="0" dirty="0">
                <a:solidFill>
                  <a:schemeClr val="tx2"/>
                </a:solidFill>
              </a:rPr>
              <a:t>Se aumentó el monto de las cotizaciones a pensión.</a:t>
            </a:r>
          </a:p>
          <a:p>
            <a:pPr algn="just"/>
            <a:r>
              <a:rPr lang="es-CO" sz="1400" noProof="0" dirty="0">
                <a:solidFill>
                  <a:schemeClr val="tx2"/>
                </a:solidFill>
              </a:rPr>
              <a:t>Se aumentó la edad pensional a 57 y 62 años de edad y el mínimo de semanas de 1000 a 1300</a:t>
            </a:r>
          </a:p>
          <a:p>
            <a:pPr algn="just"/>
            <a:r>
              <a:rPr lang="es-CO" sz="1400" noProof="0" dirty="0">
                <a:solidFill>
                  <a:schemeClr val="tx2"/>
                </a:solidFill>
              </a:rPr>
              <a:t>Se estableció un sistema de liquidación de las pensiones de vejez, decreciente en función del nivel de ingreso.</a:t>
            </a:r>
          </a:p>
          <a:p>
            <a:pPr algn="just"/>
            <a:r>
              <a:rPr lang="es-CO" sz="1400" noProof="0" dirty="0">
                <a:solidFill>
                  <a:schemeClr val="tx2"/>
                </a:solidFill>
              </a:rPr>
              <a:t>Se implementó en la practica la posibilidad de cotizar desde el exterior para colombianos</a:t>
            </a:r>
          </a:p>
          <a:p>
            <a:pPr algn="just"/>
            <a:r>
              <a:rPr lang="es-CO" sz="1400" noProof="0" dirty="0">
                <a:solidFill>
                  <a:schemeClr val="tx2"/>
                </a:solidFill>
              </a:rPr>
              <a:t>Por primera vez se permitió en caso de pensiones de sobrevivientes, la posibilidad de compartir la sustitución pensional entre cónyuge y compañero o compañeras permanentes.</a:t>
            </a:r>
          </a:p>
          <a:p>
            <a:pPr algn="just"/>
            <a:r>
              <a:rPr lang="es-CO" sz="1400" noProof="0" dirty="0">
                <a:solidFill>
                  <a:schemeClr val="tx2"/>
                </a:solidFill>
              </a:rPr>
              <a:t>Unificación de un régimen para pensiones de alto riesgo.</a:t>
            </a:r>
          </a:p>
          <a:p>
            <a:pPr algn="just"/>
            <a:r>
              <a:rPr lang="es-CO" sz="1400" noProof="0" dirty="0">
                <a:solidFill>
                  <a:schemeClr val="tx2"/>
                </a:solidFill>
              </a:rPr>
              <a:t>Mayores restricciones para el traslado entre regímenes (límite hasta los 47 y 52</a:t>
            </a:r>
          </a:p>
        </p:txBody>
      </p:sp>
      <p:pic>
        <p:nvPicPr>
          <p:cNvPr id="3" name="Imagen 2">
            <a:extLst>
              <a:ext uri="{FF2B5EF4-FFF2-40B4-BE49-F238E27FC236}">
                <a16:creationId xmlns:a16="http://schemas.microsoft.com/office/drawing/2014/main" id="{2EADB654-2EE8-873B-1C2E-D2702C44D9F2}"/>
              </a:ext>
            </a:extLst>
          </p:cNvPr>
          <p:cNvPicPr>
            <a:picLocks noChangeAspect="1"/>
          </p:cNvPicPr>
          <p:nvPr/>
        </p:nvPicPr>
        <p:blipFill>
          <a:blip r:embed="rId2"/>
          <a:stretch>
            <a:fillRect/>
          </a:stretch>
        </p:blipFill>
        <p:spPr>
          <a:xfrm>
            <a:off x="10590697" y="1"/>
            <a:ext cx="1572126" cy="914400"/>
          </a:xfrm>
          <a:prstGeom prst="rect">
            <a:avLst/>
          </a:prstGeom>
        </p:spPr>
      </p:pic>
    </p:spTree>
    <p:extLst>
      <p:ext uri="{BB962C8B-B14F-4D97-AF65-F5344CB8AC3E}">
        <p14:creationId xmlns:p14="http://schemas.microsoft.com/office/powerpoint/2010/main" val="192227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5"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800" noProof="0" dirty="0"/>
          </a:p>
        </p:txBody>
      </p:sp>
      <p:sp>
        <p:nvSpPr>
          <p:cNvPr id="2" name="Título 1">
            <a:extLst>
              <a:ext uri="{FF2B5EF4-FFF2-40B4-BE49-F238E27FC236}">
                <a16:creationId xmlns:a16="http://schemas.microsoft.com/office/drawing/2014/main" id="{5EC1730A-521B-6AF4-2698-D01707672C59}"/>
              </a:ext>
            </a:extLst>
          </p:cNvPr>
          <p:cNvSpPr>
            <a:spLocks noGrp="1"/>
          </p:cNvSpPr>
          <p:nvPr>
            <p:ph type="title"/>
          </p:nvPr>
        </p:nvSpPr>
        <p:spPr>
          <a:xfrm>
            <a:off x="804672" y="1401859"/>
            <a:ext cx="4130185" cy="4054282"/>
          </a:xfrm>
        </p:spPr>
        <p:txBody>
          <a:bodyPr vert="horz" lIns="91440" tIns="45720" rIns="91440" bIns="45720" rtlCol="0" anchor="ctr">
            <a:normAutofit/>
          </a:bodyPr>
          <a:lstStyle/>
          <a:p>
            <a:pPr marR="0"/>
            <a:r>
              <a:rPr lang="es-CO" sz="3600" b="0" i="1" u="none" strike="noStrike" kern="1200" baseline="0" noProof="0" dirty="0">
                <a:solidFill>
                  <a:schemeClr val="tx2"/>
                </a:solidFill>
                <a:latin typeface="+mj-lt"/>
                <a:ea typeface="+mj-ea"/>
                <a:cs typeface="+mj-cs"/>
              </a:rPr>
              <a:t>Acto Legislativo 01 de 2005</a:t>
            </a:r>
          </a:p>
        </p:txBody>
      </p:sp>
      <p:grpSp>
        <p:nvGrpSpPr>
          <p:cNvPr id="26"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sp>
        <p:nvSpPr>
          <p:cNvPr id="3" name="Marcador de texto 2">
            <a:extLst>
              <a:ext uri="{FF2B5EF4-FFF2-40B4-BE49-F238E27FC236}">
                <a16:creationId xmlns:a16="http://schemas.microsoft.com/office/drawing/2014/main" id="{08B19672-EF52-E043-2BD8-708C015A6F70}"/>
              </a:ext>
            </a:extLst>
          </p:cNvPr>
          <p:cNvSpPr>
            <a:spLocks noGrp="1"/>
          </p:cNvSpPr>
          <p:nvPr>
            <p:ph type="body" idx="1"/>
          </p:nvPr>
        </p:nvSpPr>
        <p:spPr>
          <a:xfrm>
            <a:off x="5257800" y="1553134"/>
            <a:ext cx="6128539" cy="3751732"/>
          </a:xfrm>
        </p:spPr>
        <p:txBody>
          <a:bodyPr vert="horz" lIns="91440" tIns="45720" rIns="91440" bIns="45720" rtlCol="0" anchor="ctr">
            <a:normAutofit/>
          </a:bodyPr>
          <a:lstStyle/>
          <a:p>
            <a:pPr marL="0" indent="0">
              <a:buNone/>
            </a:pPr>
            <a:r>
              <a:rPr lang="es-CO" sz="1800" noProof="0" dirty="0">
                <a:solidFill>
                  <a:schemeClr val="tx2"/>
                </a:solidFill>
              </a:rPr>
              <a:t>Se buscó la sostenibilidad financiera del sistema pensional</a:t>
            </a:r>
          </a:p>
          <a:p>
            <a:pPr marL="0" indent="0">
              <a:buNone/>
            </a:pPr>
            <a:endParaRPr lang="es-CO" sz="1800" noProof="0" dirty="0">
              <a:solidFill>
                <a:schemeClr val="tx2"/>
              </a:solidFill>
            </a:endParaRPr>
          </a:p>
          <a:p>
            <a:r>
              <a:rPr lang="es-CO" sz="1800" noProof="0" dirty="0">
                <a:solidFill>
                  <a:schemeClr val="tx2"/>
                </a:solidFill>
              </a:rPr>
              <a:t>Eliminación gradual de la mesada 14</a:t>
            </a:r>
          </a:p>
          <a:p>
            <a:r>
              <a:rPr lang="es-CO" sz="1800" noProof="0" dirty="0">
                <a:solidFill>
                  <a:schemeClr val="tx2"/>
                </a:solidFill>
              </a:rPr>
              <a:t>Limite temporal para el régimen de transición (31/07/2010) o (31/12/2014 -  750 semanas)</a:t>
            </a:r>
          </a:p>
          <a:p>
            <a:r>
              <a:rPr lang="es-CO" sz="1800" noProof="0" dirty="0">
                <a:solidFill>
                  <a:schemeClr val="tx2"/>
                </a:solidFill>
              </a:rPr>
              <a:t>Se limitó la posibilidad de establecer reglas pensionales en las convenciones colectivas</a:t>
            </a:r>
          </a:p>
          <a:p>
            <a:r>
              <a:rPr lang="es-CO" sz="1800" noProof="0" dirty="0">
                <a:solidFill>
                  <a:schemeClr val="tx2"/>
                </a:solidFill>
              </a:rPr>
              <a:t>Se limitaron los regímenes exceptuados</a:t>
            </a:r>
          </a:p>
          <a:p>
            <a:r>
              <a:rPr lang="es-CO" sz="1800" noProof="0" dirty="0">
                <a:solidFill>
                  <a:schemeClr val="tx2"/>
                </a:solidFill>
              </a:rPr>
              <a:t>Se limitó la pensión máxima a 25 salarios mínimos</a:t>
            </a:r>
          </a:p>
          <a:p>
            <a:endParaRPr lang="es-CO" sz="1800" noProof="0" dirty="0">
              <a:solidFill>
                <a:schemeClr val="tx2"/>
              </a:solidFill>
            </a:endParaRPr>
          </a:p>
          <a:p>
            <a:endParaRPr lang="es-CO" sz="1800" noProof="0" dirty="0">
              <a:solidFill>
                <a:schemeClr val="tx2"/>
              </a:solidFill>
            </a:endParaRPr>
          </a:p>
        </p:txBody>
      </p:sp>
      <p:grpSp>
        <p:nvGrpSpPr>
          <p:cNvPr id="27"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grpSp>
      <p:pic>
        <p:nvPicPr>
          <p:cNvPr id="5" name="Imagen 4">
            <a:extLst>
              <a:ext uri="{FF2B5EF4-FFF2-40B4-BE49-F238E27FC236}">
                <a16:creationId xmlns:a16="http://schemas.microsoft.com/office/drawing/2014/main" id="{53412889-5545-1D0F-2199-D7E2019B7CF7}"/>
              </a:ext>
            </a:extLst>
          </p:cNvPr>
          <p:cNvPicPr>
            <a:picLocks noChangeAspect="1"/>
          </p:cNvPicPr>
          <p:nvPr/>
        </p:nvPicPr>
        <p:blipFill>
          <a:blip r:embed="rId2"/>
          <a:stretch>
            <a:fillRect/>
          </a:stretch>
        </p:blipFill>
        <p:spPr>
          <a:xfrm>
            <a:off x="10590697" y="1"/>
            <a:ext cx="1572126" cy="914400"/>
          </a:xfrm>
          <a:prstGeom prst="rect">
            <a:avLst/>
          </a:prstGeom>
        </p:spPr>
      </p:pic>
    </p:spTree>
    <p:extLst>
      <p:ext uri="{BB962C8B-B14F-4D97-AF65-F5344CB8AC3E}">
        <p14:creationId xmlns:p14="http://schemas.microsoft.com/office/powerpoint/2010/main" val="19930243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592</TotalTime>
  <Words>3789</Words>
  <Application>Microsoft Office PowerPoint</Application>
  <PresentationFormat>Panorámica</PresentationFormat>
  <Paragraphs>360</Paragraphs>
  <Slides>47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Aptos</vt:lpstr>
      <vt:lpstr>Aptos Display</vt:lpstr>
      <vt:lpstr>Aptos Narrow</vt:lpstr>
      <vt:lpstr>Aptos SemiBold</vt:lpstr>
      <vt:lpstr>Arial</vt:lpstr>
      <vt:lpstr>Calibri</vt:lpstr>
      <vt:lpstr>Tema de Office</vt:lpstr>
      <vt:lpstr>ASPECTOS BÁSICOS DEL SISTEMA DE PENSIONES PARA NO ABOGADOS</vt:lpstr>
      <vt:lpstr>¿Quienes somos?</vt:lpstr>
      <vt:lpstr>Principales Riesgos que pueden afectar a un trabajador (E.G.M – A.T.E.P. – I.V.M.)</vt:lpstr>
      <vt:lpstr>Breve recuento de la historia en pensiones de las coberturas en Colombia</vt:lpstr>
      <vt:lpstr>Periodo de 1945 a 1966</vt:lpstr>
      <vt:lpstr>Periodo de 1967 a 1993</vt:lpstr>
      <vt:lpstr>Periodo de 1994 a 2003</vt:lpstr>
      <vt:lpstr>Periodo posterior a 2003</vt:lpstr>
      <vt:lpstr>Acto Legislativo 01 de 2005</vt:lpstr>
      <vt:lpstr>Principales Aspectos Reforma pensional (Ley 2381/2024)</vt:lpstr>
      <vt:lpstr>Escenario actual</vt:lpstr>
      <vt:lpstr>PENSIONES DE INVALIDEZ</vt:lpstr>
      <vt:lpstr>Consideraciones previas (Origen)</vt:lpstr>
      <vt:lpstr>EPS (Entidades Promotoras de Salud) </vt:lpstr>
      <vt:lpstr>INVALIDEZ DE ORIGEN LABORAL- ARL (Accidente de Trabajo y Enfermedad Laboral)</vt:lpstr>
      <vt:lpstr>Pensión por Invalidez  de origen laboral</vt:lpstr>
      <vt:lpstr>INVALIDEZ DE ORIGEN COMÚN  A cargo de los Fondos de Pensiones </vt:lpstr>
      <vt:lpstr>Pensión por Invalidez (común)</vt:lpstr>
      <vt:lpstr>Otros aspectos importantes</vt:lpstr>
      <vt:lpstr>PENSIONES DE SOBREVIVIENTES</vt:lpstr>
      <vt:lpstr>MUERTE DE ORIGEN LABORAL - ARL (Accidente de Trabajo y Enfermedad Laboral)</vt:lpstr>
      <vt:lpstr>MUERTE DE ORIGEN LABORAL - ARL (Accidente de Trabajo y Enfermedad Laboral)</vt:lpstr>
      <vt:lpstr>MUERTE DE ORIGEN COMUN   (Fondos de Pensiones)</vt:lpstr>
      <vt:lpstr>Pensión por muerte del Afiliado:  Entre el 45% y el 75% del IBL) (45% IBL + 2% por cada 50 semanas luego de las 500 – límite 75%) </vt:lpstr>
      <vt:lpstr>Muerte de quien tiene las semanas pero no venía aportando. (Solo para prima media)</vt:lpstr>
      <vt:lpstr>Presentación de PowerPoint</vt:lpstr>
      <vt:lpstr>Presentación de PowerPoint</vt:lpstr>
      <vt:lpstr>Dos regímenes</vt:lpstr>
      <vt:lpstr>Pensión de vejez en el régimen de prima Media con Prestación Definida</vt:lpstr>
      <vt:lpstr>Presentación de PowerPoint</vt:lpstr>
      <vt:lpstr>Pensiones Especiales (solo en prima media)</vt:lpstr>
      <vt:lpstr>Ahorro Individual con solidaridad</vt:lpstr>
      <vt:lpstr>Ineficacia de la Afiliación / Indemnización de Perjuicios</vt:lpstr>
      <vt:lpstr>Cálculos actuariales</vt:lpstr>
      <vt:lpstr>Fuero de prepensionados – Situación con la sentencia SU 003 de 2018</vt:lpstr>
      <vt:lpstr>CASUISTICA</vt:lpstr>
      <vt:lpstr>Casos fuero de prepensionados</vt:lpstr>
      <vt:lpstr>Casos fuero de prepensionados</vt:lpstr>
      <vt:lpstr>Casos fuero de prepensionados</vt:lpstr>
      <vt:lpstr>Casos fuero de prepensionados</vt:lpstr>
      <vt:lpstr>Trampa</vt:lpstr>
      <vt:lpstr>Ejemplo de liquidación de pensión en Colpensiones</vt:lpstr>
      <vt:lpstr>Caso</vt:lpstr>
      <vt:lpstr>Solución</vt:lpstr>
      <vt:lpstr>Liquidación aproximada de una pensión de vejez con la reforma pensional</vt:lpstr>
      <vt:lpstr>Casos Régimen de transición de la reforma pensional</vt:lpstr>
      <vt:lpstr>Atención de inquietudes y dudas del público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ASPECTOS BÁSICOS DEL SISTEMA DE PENSIONES PARA NO ABOGADOS</dc:title>
  <dc:creator>Pablo Mendez</dc:creator>
  <cp:lastModifiedBy>Pablo Mendez</cp:lastModifiedBy>
  <cp:revision>97</cp:revision>
  <dcterms:created xsi:type="dcterms:W3CDTF">2025-02-21T17:42:14Z</dcterms:created>
  <dcterms:modified xsi:type="dcterms:W3CDTF">2025-03-01T11:54:59Z</dcterms:modified>
</cp:coreProperties>
</file>